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3"/>
  </p:notesMasterIdLst>
  <p:sldIdLst>
    <p:sldId id="2988" r:id="rId2"/>
    <p:sldId id="2807" r:id="rId3"/>
    <p:sldId id="2727" r:id="rId4"/>
    <p:sldId id="2736" r:id="rId5"/>
    <p:sldId id="257" r:id="rId6"/>
    <p:sldId id="2726" r:id="rId7"/>
    <p:sldId id="2974" r:id="rId8"/>
    <p:sldId id="2476" r:id="rId9"/>
    <p:sldId id="2780" r:id="rId10"/>
    <p:sldId id="2781" r:id="rId11"/>
    <p:sldId id="2975" r:id="rId12"/>
    <p:sldId id="2976" r:id="rId13"/>
    <p:sldId id="2977" r:id="rId14"/>
    <p:sldId id="2771" r:id="rId15"/>
    <p:sldId id="2770" r:id="rId16"/>
    <p:sldId id="2772" r:id="rId17"/>
    <p:sldId id="2694" r:id="rId18"/>
    <p:sldId id="2773" r:id="rId19"/>
    <p:sldId id="2774" r:id="rId20"/>
    <p:sldId id="2775" r:id="rId21"/>
    <p:sldId id="2808" r:id="rId22"/>
    <p:sldId id="2812" r:id="rId23"/>
    <p:sldId id="2810" r:id="rId24"/>
    <p:sldId id="2813" r:id="rId25"/>
    <p:sldId id="2973" r:id="rId26"/>
    <p:sldId id="2755" r:id="rId27"/>
    <p:sldId id="2756" r:id="rId28"/>
    <p:sldId id="2757" r:id="rId29"/>
    <p:sldId id="2758" r:id="rId30"/>
    <p:sldId id="2766" r:id="rId31"/>
    <p:sldId id="2759" r:id="rId32"/>
    <p:sldId id="2760" r:id="rId33"/>
    <p:sldId id="2761" r:id="rId34"/>
    <p:sldId id="2762" r:id="rId35"/>
    <p:sldId id="261" r:id="rId36"/>
    <p:sldId id="275" r:id="rId37"/>
    <p:sldId id="2796" r:id="rId38"/>
    <p:sldId id="283" r:id="rId39"/>
    <p:sldId id="287" r:id="rId40"/>
    <p:sldId id="2986" r:id="rId41"/>
    <p:sldId id="2987" r:id="rId42"/>
    <p:sldId id="2729" r:id="rId43"/>
    <p:sldId id="2989" r:id="rId44"/>
    <p:sldId id="2990" r:id="rId45"/>
    <p:sldId id="2739" r:id="rId46"/>
    <p:sldId id="2991" r:id="rId47"/>
    <p:sldId id="2731" r:id="rId48"/>
    <p:sldId id="2999" r:id="rId49"/>
    <p:sldId id="302" r:id="rId50"/>
    <p:sldId id="3003" r:id="rId51"/>
    <p:sldId id="2997" r:id="rId52"/>
    <p:sldId id="2998" r:id="rId53"/>
    <p:sldId id="3001" r:id="rId54"/>
    <p:sldId id="2786" r:id="rId55"/>
    <p:sldId id="2730" r:id="rId56"/>
    <p:sldId id="3000" r:id="rId57"/>
    <p:sldId id="2745" r:id="rId58"/>
    <p:sldId id="2744" r:id="rId59"/>
    <p:sldId id="462" r:id="rId60"/>
    <p:sldId id="2749" r:id="rId61"/>
    <p:sldId id="2750" r:id="rId62"/>
    <p:sldId id="2751" r:id="rId63"/>
    <p:sldId id="2978" r:id="rId64"/>
    <p:sldId id="2785" r:id="rId65"/>
    <p:sldId id="2805" r:id="rId66"/>
    <p:sldId id="2788" r:id="rId67"/>
    <p:sldId id="2789" r:id="rId68"/>
    <p:sldId id="2790" r:id="rId69"/>
    <p:sldId id="2795" r:id="rId70"/>
    <p:sldId id="3004" r:id="rId71"/>
    <p:sldId id="1688" r:id="rId7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FF66FF"/>
    <a:srgbClr val="339933"/>
    <a:srgbClr val="FFCCFF"/>
    <a:srgbClr val="66CCFF"/>
    <a:srgbClr val="43DD52"/>
    <a:srgbClr val="0501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661" autoAdjust="0"/>
    <p:restoredTop sz="77986" autoAdjust="0"/>
  </p:normalViewPr>
  <p:slideViewPr>
    <p:cSldViewPr snapToGrid="0">
      <p:cViewPr varScale="1">
        <p:scale>
          <a:sx n="115" d="100"/>
          <a:sy n="115" d="100"/>
        </p:scale>
        <p:origin x="108" y="2172"/>
      </p:cViewPr>
      <p:guideLst>
        <p:guide orient="horz" pos="2160"/>
        <p:guide pos="3840"/>
      </p:guideLst>
    </p:cSldViewPr>
  </p:slideViewPr>
  <p:notesTextViewPr>
    <p:cViewPr>
      <p:scale>
        <a:sx n="1" d="1"/>
        <a:sy n="1" d="1"/>
      </p:scale>
      <p:origin x="0" y="0"/>
    </p:cViewPr>
  </p:notesTextViewPr>
  <p:sorterViewPr>
    <p:cViewPr varScale="1">
      <p:scale>
        <a:sx n="1" d="1"/>
        <a:sy n="1" d="1"/>
      </p:scale>
      <p:origin x="0" y="-118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poqa Han Sans Neo Medium" pitchFamily="2" charset="-127"/>
                <a:ea typeface="Spoqa Han Sans Neo Medium" pitchFamily="2"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poqa Han Sans Neo Medium" pitchFamily="2" charset="-127"/>
                <a:ea typeface="Spoqa Han Sans Neo Medium" pitchFamily="2" charset="-127"/>
              </a:defRPr>
            </a:lvl1pPr>
          </a:lstStyle>
          <a:p>
            <a:fld id="{A15229EC-3D2C-4291-B15E-A8F0B0F819A6}" type="datetimeFigureOut">
              <a:rPr lang="ko-KR" altLang="en-US" smtClean="0"/>
              <a:pPr/>
              <a:t>2025-02-25</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poqa Han Sans Neo Medium" pitchFamily="2" charset="-127"/>
                <a:ea typeface="Spoqa Han Sans Neo Medium" pitchFamily="2"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poqa Han Sans Neo Medium" pitchFamily="2" charset="-127"/>
                <a:ea typeface="Spoqa Han Sans Neo Medium" pitchFamily="2" charset="-127"/>
              </a:defRPr>
            </a:lvl1pPr>
          </a:lstStyle>
          <a:p>
            <a:fld id="{C2885007-F1FF-4723-94AE-785C3E54DC8F}" type="slidenum">
              <a:rPr lang="ko-KR" altLang="en-US" smtClean="0"/>
              <a:pPr/>
              <a:t>‹#›</a:t>
            </a:fld>
            <a:endParaRPr lang="ko-KR" altLang="en-US" dirty="0"/>
          </a:p>
        </p:txBody>
      </p:sp>
    </p:spTree>
    <p:extLst>
      <p:ext uri="{BB962C8B-B14F-4D97-AF65-F5344CB8AC3E}">
        <p14:creationId xmlns:p14="http://schemas.microsoft.com/office/powerpoint/2010/main" val="376820042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1pPr>
    <a:lvl2pPr marL="45720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2pPr>
    <a:lvl3pPr marL="91440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3pPr>
    <a:lvl4pPr marL="137160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4pPr>
    <a:lvl5pPr marL="182880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7" name="Google Shape;31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2885007-F1FF-4723-94AE-785C3E54DC8F}" type="slidenum">
              <a:rPr lang="ko-KR" altLang="en-US" smtClean="0"/>
              <a:pPr/>
              <a:t>50</a:t>
            </a:fld>
            <a:endParaRPr lang="ko-KR" altLang="en-US" dirty="0"/>
          </a:p>
        </p:txBody>
      </p:sp>
    </p:spTree>
    <p:extLst>
      <p:ext uri="{BB962C8B-B14F-4D97-AF65-F5344CB8AC3E}">
        <p14:creationId xmlns:p14="http://schemas.microsoft.com/office/powerpoint/2010/main" val="53430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2885007-F1FF-4723-94AE-785C3E54DC8F}" type="slidenum">
              <a:rPr lang="ko-KR" altLang="en-US" smtClean="0"/>
              <a:pPr/>
              <a:t>54</a:t>
            </a:fld>
            <a:endParaRPr lang="ko-KR" altLang="en-US" dirty="0"/>
          </a:p>
        </p:txBody>
      </p:sp>
    </p:spTree>
    <p:extLst>
      <p:ext uri="{BB962C8B-B14F-4D97-AF65-F5344CB8AC3E}">
        <p14:creationId xmlns:p14="http://schemas.microsoft.com/office/powerpoint/2010/main" val="343743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만" type="titleOnly">
  <p:cSld name="1_제목만">
    <p:spTree>
      <p:nvGrpSpPr>
        <p:cNvPr id="1" name="Shape 15"/>
        <p:cNvGrpSpPr/>
        <p:nvPr/>
      </p:nvGrpSpPr>
      <p:grpSpPr>
        <a:xfrm>
          <a:off x="0" y="0"/>
          <a:ext cx="0" cy="0"/>
          <a:chOff x="0" y="0"/>
          <a:chExt cx="0" cy="0"/>
        </a:xfrm>
      </p:grpSpPr>
      <p:sp>
        <p:nvSpPr>
          <p:cNvPr id="20" name="Google Shape;20;p71"/>
          <p:cNvSpPr txBox="1">
            <a:spLocks noGrp="1"/>
          </p:cNvSpPr>
          <p:nvPr>
            <p:ph type="title"/>
          </p:nvPr>
        </p:nvSpPr>
        <p:spPr>
          <a:xfrm>
            <a:off x="1393372" y="2222521"/>
            <a:ext cx="9065079" cy="18201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Arial"/>
              <a:buNone/>
              <a:defRPr sz="32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 name="그룹 6">
            <a:extLst>
              <a:ext uri="{FF2B5EF4-FFF2-40B4-BE49-F238E27FC236}">
                <a16:creationId xmlns:a16="http://schemas.microsoft.com/office/drawing/2014/main" id="{C084AF34-8C49-44BE-BC21-1B63DF900532}"/>
              </a:ext>
            </a:extLst>
          </p:cNvPr>
          <p:cNvGrpSpPr/>
          <p:nvPr userDrawn="1"/>
        </p:nvGrpSpPr>
        <p:grpSpPr>
          <a:xfrm>
            <a:off x="-1" y="6285550"/>
            <a:ext cx="12192001" cy="104754"/>
            <a:chOff x="0" y="5138413"/>
            <a:chExt cx="12192001" cy="104754"/>
          </a:xfrm>
        </p:grpSpPr>
        <p:sp>
          <p:nvSpPr>
            <p:cNvPr id="8" name="직사각형 7">
              <a:extLst>
                <a:ext uri="{FF2B5EF4-FFF2-40B4-BE49-F238E27FC236}">
                  <a16:creationId xmlns:a16="http://schemas.microsoft.com/office/drawing/2014/main" id="{F6E8C2AB-AC76-4DA3-A363-AE428092EC03}"/>
                </a:ext>
              </a:extLst>
            </p:cNvPr>
            <p:cNvSpPr/>
            <p:nvPr userDrawn="1"/>
          </p:nvSpPr>
          <p:spPr>
            <a:xfrm>
              <a:off x="0" y="5138413"/>
              <a:ext cx="9541565" cy="10475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A0DCD469-4588-456E-81DB-2776E0E6B70D}"/>
                </a:ext>
              </a:extLst>
            </p:cNvPr>
            <p:cNvSpPr/>
            <p:nvPr userDrawn="1"/>
          </p:nvSpPr>
          <p:spPr>
            <a:xfrm>
              <a:off x="9541565" y="5138413"/>
              <a:ext cx="2650436" cy="10045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Slide Number Placeholder 5">
            <a:extLst>
              <a:ext uri="{FF2B5EF4-FFF2-40B4-BE49-F238E27FC236}">
                <a16:creationId xmlns:a16="http://schemas.microsoft.com/office/drawing/2014/main" id="{A9FF05A9-920C-4937-B28E-BF2F82CAD938}"/>
              </a:ext>
            </a:extLst>
          </p:cNvPr>
          <p:cNvSpPr>
            <a:spLocks noGrp="1"/>
          </p:cNvSpPr>
          <p:nvPr>
            <p:ph type="sldNum" sz="quarter" idx="4"/>
          </p:nvPr>
        </p:nvSpPr>
        <p:spPr>
          <a:xfrm>
            <a:off x="9788056" y="6419959"/>
            <a:ext cx="2146852" cy="365125"/>
          </a:xfrm>
          <a:prstGeom prst="rect">
            <a:avLst/>
          </a:prstGeom>
        </p:spPr>
        <p:txBody>
          <a:bodyPr/>
          <a:lstStyle>
            <a:lvl1pPr algn="r">
              <a:defRPr>
                <a:solidFill>
                  <a:schemeClr val="bg1">
                    <a:lumMod val="50000"/>
                  </a:schemeClr>
                </a:solidFill>
              </a:defRPr>
            </a:lvl1pPr>
          </a:lstStyle>
          <a:p>
            <a:fld id="{634DECA5-6CD8-44AF-ACED-5DC73A540B1E}" type="slidenum">
              <a:rPr lang="ko-KR" altLang="en-US" smtClean="0"/>
              <a:pPr/>
              <a:t>‹#›</a:t>
            </a:fld>
            <a:endParaRPr lang="ko-KR" altLang="en-US"/>
          </a:p>
        </p:txBody>
      </p:sp>
    </p:spTree>
    <p:extLst>
      <p:ext uri="{BB962C8B-B14F-4D97-AF65-F5344CB8AC3E}">
        <p14:creationId xmlns:p14="http://schemas.microsoft.com/office/powerpoint/2010/main" val="267119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788056" y="6419959"/>
            <a:ext cx="2146852" cy="365125"/>
          </a:xfrm>
          <a:prstGeom prst="rect">
            <a:avLst/>
          </a:prstGeom>
        </p:spPr>
        <p:txBody>
          <a:bodyPr/>
          <a:lstStyle>
            <a:lvl1pPr algn="r">
              <a:defRPr/>
            </a:lvl1pPr>
          </a:lstStyle>
          <a:p>
            <a:fld id="{634DECA5-6CD8-44AF-ACED-5DC73A540B1E}" type="slidenum">
              <a:rPr lang="ko-KR" altLang="en-US" smtClean="0"/>
              <a:pPr/>
              <a:t>‹#›</a:t>
            </a:fld>
            <a:endParaRPr lang="ko-KR" altLang="en-US"/>
          </a:p>
        </p:txBody>
      </p:sp>
      <p:grpSp>
        <p:nvGrpSpPr>
          <p:cNvPr id="2" name="그룹 1">
            <a:extLst>
              <a:ext uri="{FF2B5EF4-FFF2-40B4-BE49-F238E27FC236}">
                <a16:creationId xmlns:a16="http://schemas.microsoft.com/office/drawing/2014/main" id="{24AA0D58-5765-4440-B19D-7BE1243AA52B}"/>
              </a:ext>
            </a:extLst>
          </p:cNvPr>
          <p:cNvGrpSpPr/>
          <p:nvPr userDrawn="1"/>
        </p:nvGrpSpPr>
        <p:grpSpPr>
          <a:xfrm>
            <a:off x="-1" y="6285550"/>
            <a:ext cx="12192001" cy="104754"/>
            <a:chOff x="0" y="5138413"/>
            <a:chExt cx="12192001" cy="104754"/>
          </a:xfrm>
        </p:grpSpPr>
        <p:sp>
          <p:nvSpPr>
            <p:cNvPr id="10" name="직사각형 9">
              <a:extLst>
                <a:ext uri="{FF2B5EF4-FFF2-40B4-BE49-F238E27FC236}">
                  <a16:creationId xmlns:a16="http://schemas.microsoft.com/office/drawing/2014/main" id="{6AD4A219-E332-44F9-B66D-D498608EBD2B}"/>
                </a:ext>
              </a:extLst>
            </p:cNvPr>
            <p:cNvSpPr/>
            <p:nvPr userDrawn="1"/>
          </p:nvSpPr>
          <p:spPr>
            <a:xfrm>
              <a:off x="0" y="5138413"/>
              <a:ext cx="9541565" cy="10475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EF85B90-E116-466E-96BA-0AA2ABD9A537}"/>
                </a:ext>
              </a:extLst>
            </p:cNvPr>
            <p:cNvSpPr/>
            <p:nvPr userDrawn="1"/>
          </p:nvSpPr>
          <p:spPr>
            <a:xfrm>
              <a:off x="9541565" y="5138413"/>
              <a:ext cx="2650436" cy="10045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래픽 14">
            <a:extLst>
              <a:ext uri="{FF2B5EF4-FFF2-40B4-BE49-F238E27FC236}">
                <a16:creationId xmlns:a16="http://schemas.microsoft.com/office/drawing/2014/main" id="{A17B7064-3B66-4315-91E4-5CDAA51103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9614" y="6470288"/>
            <a:ext cx="1704230" cy="272628"/>
          </a:xfrm>
          <a:prstGeom prst="rect">
            <a:avLst/>
          </a:prstGeom>
        </p:spPr>
      </p:pic>
      <p:pic>
        <p:nvPicPr>
          <p:cNvPr id="12" name="그래픽 11">
            <a:extLst>
              <a:ext uri="{FF2B5EF4-FFF2-40B4-BE49-F238E27FC236}">
                <a16:creationId xmlns:a16="http://schemas.microsoft.com/office/drawing/2014/main" id="{5F399D38-B908-49F8-B2F1-2C7B42E6211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89930" y="23812"/>
            <a:ext cx="1340393" cy="657225"/>
          </a:xfrm>
          <a:prstGeom prst="rect">
            <a:avLst/>
          </a:prstGeom>
        </p:spPr>
      </p:pic>
      <p:sp>
        <p:nvSpPr>
          <p:cNvPr id="7" name="제목 개체 틀 1">
            <a:extLst>
              <a:ext uri="{FF2B5EF4-FFF2-40B4-BE49-F238E27FC236}">
                <a16:creationId xmlns:a16="http://schemas.microsoft.com/office/drawing/2014/main" id="{128EEC53-C4C4-48E3-B119-413D6C8F7439}"/>
              </a:ext>
            </a:extLst>
          </p:cNvPr>
          <p:cNvSpPr>
            <a:spLocks noGrp="1"/>
          </p:cNvSpPr>
          <p:nvPr>
            <p:ph type="title"/>
          </p:nvPr>
        </p:nvSpPr>
        <p:spPr>
          <a:xfrm>
            <a:off x="389615" y="0"/>
            <a:ext cx="10090204" cy="704850"/>
          </a:xfrm>
          <a:prstGeom prst="rect">
            <a:avLst/>
          </a:prstGeom>
        </p:spPr>
        <p:txBody>
          <a:bodyPr vert="horz" lIns="91440" tIns="45720" rIns="91440" bIns="45720" rtlCol="0" anchor="ctr">
            <a:normAutofit/>
          </a:bodyPr>
          <a:lstStyle>
            <a:lvl1pPr>
              <a:defRPr>
                <a:latin typeface="12롯데마트드림Bold" panose="02020603020101020101" pitchFamily="18" charset="-127"/>
                <a:ea typeface="12롯데마트드림Bold" panose="02020603020101020101" pitchFamily="18" charset="-127"/>
              </a:defRPr>
            </a:lvl1pPr>
          </a:lstStyle>
          <a:p>
            <a:r>
              <a:rPr lang="ko-KR" altLang="en-US" dirty="0"/>
              <a:t>마스터 제목 스타일 편집</a:t>
            </a:r>
          </a:p>
        </p:txBody>
      </p:sp>
      <p:sp>
        <p:nvSpPr>
          <p:cNvPr id="14" name="Text Placeholder 2">
            <a:extLst>
              <a:ext uri="{FF2B5EF4-FFF2-40B4-BE49-F238E27FC236}">
                <a16:creationId xmlns:a16="http://schemas.microsoft.com/office/drawing/2014/main" id="{18FFC728-6F2D-4893-B5E9-1E38DE926B4D}"/>
              </a:ext>
            </a:extLst>
          </p:cNvPr>
          <p:cNvSpPr>
            <a:spLocks noGrp="1"/>
          </p:cNvSpPr>
          <p:nvPr>
            <p:ph idx="1"/>
          </p:nvPr>
        </p:nvSpPr>
        <p:spPr>
          <a:xfrm>
            <a:off x="323353" y="881948"/>
            <a:ext cx="11545294" cy="53017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p:txBody>
      </p:sp>
    </p:spTree>
    <p:extLst>
      <p:ext uri="{BB962C8B-B14F-4D97-AF65-F5344CB8AC3E}">
        <p14:creationId xmlns:p14="http://schemas.microsoft.com/office/powerpoint/2010/main" val="505119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718151" y="6419959"/>
            <a:ext cx="2297264" cy="365125"/>
          </a:xfrm>
          <a:prstGeom prst="rect">
            <a:avLst/>
          </a:prstGeom>
        </p:spPr>
        <p:txBody>
          <a:bodyPr/>
          <a:lstStyle>
            <a:lvl1pPr algn="r">
              <a:defRPr/>
            </a:lvl1pPr>
          </a:lstStyle>
          <a:p>
            <a:fld id="{48F63A3B-78C7-47BE-AE5E-E10140E04643}" type="slidenum">
              <a:rPr lang="en-US" smtClean="0"/>
              <a:pPr/>
              <a:t>‹#›</a:t>
            </a:fld>
            <a:endParaRPr lang="en-US" dirty="0"/>
          </a:p>
        </p:txBody>
      </p:sp>
      <p:grpSp>
        <p:nvGrpSpPr>
          <p:cNvPr id="7" name="그룹 6">
            <a:extLst>
              <a:ext uri="{FF2B5EF4-FFF2-40B4-BE49-F238E27FC236}">
                <a16:creationId xmlns:a16="http://schemas.microsoft.com/office/drawing/2014/main" id="{6A95318F-66C1-4CB0-BE75-1634CC849565}"/>
              </a:ext>
            </a:extLst>
          </p:cNvPr>
          <p:cNvGrpSpPr/>
          <p:nvPr userDrawn="1"/>
        </p:nvGrpSpPr>
        <p:grpSpPr>
          <a:xfrm>
            <a:off x="-1" y="6285550"/>
            <a:ext cx="12192001" cy="104754"/>
            <a:chOff x="0" y="5138413"/>
            <a:chExt cx="12192001" cy="104754"/>
          </a:xfrm>
        </p:grpSpPr>
        <p:sp>
          <p:nvSpPr>
            <p:cNvPr id="8" name="직사각형 7">
              <a:extLst>
                <a:ext uri="{FF2B5EF4-FFF2-40B4-BE49-F238E27FC236}">
                  <a16:creationId xmlns:a16="http://schemas.microsoft.com/office/drawing/2014/main" id="{949765BB-16AE-4D07-8558-8BBBB7ED3496}"/>
                </a:ext>
              </a:extLst>
            </p:cNvPr>
            <p:cNvSpPr/>
            <p:nvPr userDrawn="1"/>
          </p:nvSpPr>
          <p:spPr>
            <a:xfrm>
              <a:off x="0" y="5138413"/>
              <a:ext cx="9541565" cy="10475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06DBE34-4665-483D-B77D-6DE65D85A8E0}"/>
                </a:ext>
              </a:extLst>
            </p:cNvPr>
            <p:cNvSpPr/>
            <p:nvPr userDrawn="1"/>
          </p:nvSpPr>
          <p:spPr>
            <a:xfrm>
              <a:off x="9541565" y="5138413"/>
              <a:ext cx="2650436" cy="10045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그래픽 10">
            <a:extLst>
              <a:ext uri="{FF2B5EF4-FFF2-40B4-BE49-F238E27FC236}">
                <a16:creationId xmlns:a16="http://schemas.microsoft.com/office/drawing/2014/main" id="{D72A1650-633A-404D-A1E5-19BD7D71F4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9614" y="6470288"/>
            <a:ext cx="1704230" cy="272628"/>
          </a:xfrm>
          <a:prstGeom prst="rect">
            <a:avLst/>
          </a:prstGeom>
        </p:spPr>
      </p:pic>
      <p:pic>
        <p:nvPicPr>
          <p:cNvPr id="10" name="그래픽 9">
            <a:extLst>
              <a:ext uri="{FF2B5EF4-FFF2-40B4-BE49-F238E27FC236}">
                <a16:creationId xmlns:a16="http://schemas.microsoft.com/office/drawing/2014/main" id="{09AFE2BD-B819-4989-A1CC-DE049995A6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89930" y="23812"/>
            <a:ext cx="1340393" cy="657225"/>
          </a:xfrm>
          <a:prstGeom prst="rect">
            <a:avLst/>
          </a:prstGeom>
        </p:spPr>
      </p:pic>
    </p:spTree>
    <p:extLst>
      <p:ext uri="{BB962C8B-B14F-4D97-AF65-F5344CB8AC3E}">
        <p14:creationId xmlns:p14="http://schemas.microsoft.com/office/powerpoint/2010/main" val="1291929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718151" y="6419959"/>
            <a:ext cx="2297264" cy="365125"/>
          </a:xfrm>
          <a:prstGeom prst="rect">
            <a:avLst/>
          </a:prstGeom>
        </p:spPr>
        <p:txBody>
          <a:bodyPr/>
          <a:lstStyle>
            <a:lvl1pPr algn="r">
              <a:defRPr/>
            </a:lvl1pPr>
          </a:lstStyle>
          <a:p>
            <a:fld id="{634DECA5-6CD8-44AF-ACED-5DC73A540B1E}" type="slidenum">
              <a:rPr lang="ko-KR" altLang="en-US" smtClean="0"/>
              <a:pPr/>
              <a:t>‹#›</a:t>
            </a:fld>
            <a:endParaRPr lang="ko-KR" altLang="en-US"/>
          </a:p>
        </p:txBody>
      </p:sp>
      <p:grpSp>
        <p:nvGrpSpPr>
          <p:cNvPr id="7" name="그룹 6">
            <a:extLst>
              <a:ext uri="{FF2B5EF4-FFF2-40B4-BE49-F238E27FC236}">
                <a16:creationId xmlns:a16="http://schemas.microsoft.com/office/drawing/2014/main" id="{29B6715E-9154-42F4-A3A1-3A97D717583D}"/>
              </a:ext>
            </a:extLst>
          </p:cNvPr>
          <p:cNvGrpSpPr/>
          <p:nvPr userDrawn="1"/>
        </p:nvGrpSpPr>
        <p:grpSpPr>
          <a:xfrm>
            <a:off x="-1" y="6285550"/>
            <a:ext cx="12192001" cy="104754"/>
            <a:chOff x="0" y="5138413"/>
            <a:chExt cx="12192001" cy="104754"/>
          </a:xfrm>
        </p:grpSpPr>
        <p:sp>
          <p:nvSpPr>
            <p:cNvPr id="8" name="직사각형 7">
              <a:extLst>
                <a:ext uri="{FF2B5EF4-FFF2-40B4-BE49-F238E27FC236}">
                  <a16:creationId xmlns:a16="http://schemas.microsoft.com/office/drawing/2014/main" id="{91A27302-6492-4CD2-8630-3D4F8D470E32}"/>
                </a:ext>
              </a:extLst>
            </p:cNvPr>
            <p:cNvSpPr/>
            <p:nvPr userDrawn="1"/>
          </p:nvSpPr>
          <p:spPr>
            <a:xfrm>
              <a:off x="0" y="5138413"/>
              <a:ext cx="9541565" cy="10475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200CDAB-0C7B-4C74-AFC5-A841EE3ACAD4}"/>
                </a:ext>
              </a:extLst>
            </p:cNvPr>
            <p:cNvSpPr/>
            <p:nvPr userDrawn="1"/>
          </p:nvSpPr>
          <p:spPr>
            <a:xfrm>
              <a:off x="9541565" y="5138413"/>
              <a:ext cx="2650436" cy="10045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래픽 11">
            <a:extLst>
              <a:ext uri="{FF2B5EF4-FFF2-40B4-BE49-F238E27FC236}">
                <a16:creationId xmlns:a16="http://schemas.microsoft.com/office/drawing/2014/main" id="{062F1060-C653-4406-A9EA-E4F0C76C1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9614" y="6470288"/>
            <a:ext cx="1704230" cy="272628"/>
          </a:xfrm>
          <a:prstGeom prst="rect">
            <a:avLst/>
          </a:prstGeom>
        </p:spPr>
      </p:pic>
      <p:sp>
        <p:nvSpPr>
          <p:cNvPr id="16" name="제목 개체 틀 1">
            <a:extLst>
              <a:ext uri="{FF2B5EF4-FFF2-40B4-BE49-F238E27FC236}">
                <a16:creationId xmlns:a16="http://schemas.microsoft.com/office/drawing/2014/main" id="{58BB90F2-927F-4D3D-B30A-9F695F4CAAF6}"/>
              </a:ext>
            </a:extLst>
          </p:cNvPr>
          <p:cNvSpPr>
            <a:spLocks noGrp="1"/>
          </p:cNvSpPr>
          <p:nvPr>
            <p:ph type="title"/>
          </p:nvPr>
        </p:nvSpPr>
        <p:spPr>
          <a:xfrm>
            <a:off x="323353" y="11905"/>
            <a:ext cx="10204900" cy="681038"/>
          </a:xfrm>
          <a:prstGeom prst="rect">
            <a:avLst/>
          </a:prstGeom>
        </p:spPr>
        <p:txBody>
          <a:bodyPr vert="horz" lIns="91440" tIns="45720" rIns="91440" bIns="45720" rtlCol="0" anchor="ctr">
            <a:normAutofit/>
          </a:bodyPr>
          <a:lstStyle/>
          <a:p>
            <a:r>
              <a:rPr lang="ko-KR" altLang="en-US"/>
              <a:t>마스터 제목 스타일 편집</a:t>
            </a:r>
          </a:p>
        </p:txBody>
      </p:sp>
    </p:spTree>
    <p:extLst>
      <p:ext uri="{BB962C8B-B14F-4D97-AF65-F5344CB8AC3E}">
        <p14:creationId xmlns:p14="http://schemas.microsoft.com/office/powerpoint/2010/main" val="115284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3" name="제목 개체 틀 1">
            <a:extLst>
              <a:ext uri="{FF2B5EF4-FFF2-40B4-BE49-F238E27FC236}">
                <a16:creationId xmlns:a16="http://schemas.microsoft.com/office/drawing/2014/main" id="{F3FB7D25-C691-4DFF-8CA9-EE17111D5FA2}"/>
              </a:ext>
            </a:extLst>
          </p:cNvPr>
          <p:cNvSpPr>
            <a:spLocks noGrp="1"/>
          </p:cNvSpPr>
          <p:nvPr>
            <p:ph type="title"/>
          </p:nvPr>
        </p:nvSpPr>
        <p:spPr>
          <a:xfrm>
            <a:off x="323353" y="11905"/>
            <a:ext cx="10204900" cy="681038"/>
          </a:xfrm>
          <a:prstGeom prst="rect">
            <a:avLst/>
          </a:prstGeom>
        </p:spPr>
        <p:txBody>
          <a:bodyPr vert="horz" lIns="91440" tIns="45720" rIns="91440" bIns="45720" rtlCol="0" anchor="ctr">
            <a:normAutofit/>
          </a:bodyPr>
          <a:lstStyle/>
          <a:p>
            <a:r>
              <a:rPr lang="ko-KR" altLang="en-US"/>
              <a:t>마스터 제목 스타일 편집</a:t>
            </a:r>
          </a:p>
        </p:txBody>
      </p:sp>
    </p:spTree>
    <p:extLst>
      <p:ext uri="{BB962C8B-B14F-4D97-AF65-F5344CB8AC3E}">
        <p14:creationId xmlns:p14="http://schemas.microsoft.com/office/powerpoint/2010/main" val="2252896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788056" y="6419959"/>
            <a:ext cx="2146852" cy="365125"/>
          </a:xfrm>
          <a:prstGeom prst="rect">
            <a:avLst/>
          </a:prstGeom>
        </p:spPr>
        <p:txBody>
          <a:bodyPr/>
          <a:lstStyle>
            <a:lvl1pPr algn="r">
              <a:defRPr/>
            </a:lvl1pPr>
          </a:lstStyle>
          <a:p>
            <a:fld id="{634DECA5-6CD8-44AF-ACED-5DC73A540B1E}" type="slidenum">
              <a:rPr lang="ko-KR" altLang="en-US" smtClean="0"/>
              <a:pPr/>
              <a:t>‹#›</a:t>
            </a:fld>
            <a:endParaRPr lang="ko-KR" altLang="en-US"/>
          </a:p>
        </p:txBody>
      </p:sp>
      <p:sp>
        <p:nvSpPr>
          <p:cNvPr id="8" name="Text Placeholder 2">
            <a:extLst>
              <a:ext uri="{FF2B5EF4-FFF2-40B4-BE49-F238E27FC236}">
                <a16:creationId xmlns:a16="http://schemas.microsoft.com/office/drawing/2014/main" id="{877B18E7-4B33-4C56-AD37-080DE2EB6105}"/>
              </a:ext>
            </a:extLst>
          </p:cNvPr>
          <p:cNvSpPr>
            <a:spLocks noGrp="1"/>
          </p:cNvSpPr>
          <p:nvPr>
            <p:ph idx="13" hasCustomPrompt="1"/>
          </p:nvPr>
        </p:nvSpPr>
        <p:spPr>
          <a:xfrm>
            <a:off x="389614" y="844331"/>
            <a:ext cx="11545294" cy="5301738"/>
          </a:xfrm>
          <a:prstGeom prst="rect">
            <a:avLst/>
          </a:prstGeom>
        </p:spPr>
        <p:txBody>
          <a:bodyPr vert="horz" lIns="91440" tIns="45720" rIns="91440" bIns="45720" rtlCol="0">
            <a:normAutofit/>
          </a:bodyPr>
          <a:lstStyle>
            <a:lvl1pPr>
              <a:defRPr>
                <a:solidFill>
                  <a:srgbClr val="0070C0"/>
                </a:solidFill>
              </a:defRPr>
            </a:lvl1pPr>
            <a:lvl2pPr>
              <a:defRPr>
                <a:solidFill>
                  <a:schemeClr val="tx1">
                    <a:lumMod val="95000"/>
                    <a:lumOff val="5000"/>
                  </a:schemeClr>
                </a:solidFill>
              </a:defRPr>
            </a:lvl2pPr>
            <a:lvl3pPr>
              <a:defRPr>
                <a:solidFill>
                  <a:schemeClr val="bg1">
                    <a:lumMod val="50000"/>
                  </a:schemeClr>
                </a:solidFill>
              </a:defRPr>
            </a:lvl3pPr>
          </a:lstStyle>
          <a:p>
            <a:pPr lvl="0"/>
            <a:r>
              <a:rPr lang="ko-KR" altLang="en-US"/>
              <a:t>마스터 텍스트 스타일 편집</a:t>
            </a:r>
          </a:p>
          <a:p>
            <a:pPr lvl="1"/>
            <a:r>
              <a:rPr lang="ko-KR" altLang="en-US"/>
              <a:t>둘째 수준</a:t>
            </a:r>
          </a:p>
          <a:p>
            <a:pPr lvl="2"/>
            <a:r>
              <a:rPr lang="ko-KR" altLang="en-US"/>
              <a:t>셋째 수준</a:t>
            </a:r>
          </a:p>
        </p:txBody>
      </p:sp>
      <p:grpSp>
        <p:nvGrpSpPr>
          <p:cNvPr id="2" name="그룹 1">
            <a:extLst>
              <a:ext uri="{FF2B5EF4-FFF2-40B4-BE49-F238E27FC236}">
                <a16:creationId xmlns:a16="http://schemas.microsoft.com/office/drawing/2014/main" id="{24AA0D58-5765-4440-B19D-7BE1243AA52B}"/>
              </a:ext>
            </a:extLst>
          </p:cNvPr>
          <p:cNvGrpSpPr/>
          <p:nvPr userDrawn="1"/>
        </p:nvGrpSpPr>
        <p:grpSpPr>
          <a:xfrm>
            <a:off x="-1" y="6285550"/>
            <a:ext cx="12192001" cy="104754"/>
            <a:chOff x="0" y="5138413"/>
            <a:chExt cx="12192001" cy="104754"/>
          </a:xfrm>
        </p:grpSpPr>
        <p:sp>
          <p:nvSpPr>
            <p:cNvPr id="10" name="직사각형 9">
              <a:extLst>
                <a:ext uri="{FF2B5EF4-FFF2-40B4-BE49-F238E27FC236}">
                  <a16:creationId xmlns:a16="http://schemas.microsoft.com/office/drawing/2014/main" id="{6AD4A219-E332-44F9-B66D-D498608EBD2B}"/>
                </a:ext>
              </a:extLst>
            </p:cNvPr>
            <p:cNvSpPr/>
            <p:nvPr userDrawn="1"/>
          </p:nvSpPr>
          <p:spPr>
            <a:xfrm>
              <a:off x="0" y="5138413"/>
              <a:ext cx="9541565" cy="10475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EF85B90-E116-466E-96BA-0AA2ABD9A537}"/>
                </a:ext>
              </a:extLst>
            </p:cNvPr>
            <p:cNvSpPr/>
            <p:nvPr userDrawn="1"/>
          </p:nvSpPr>
          <p:spPr>
            <a:xfrm>
              <a:off x="9541565" y="5138413"/>
              <a:ext cx="2650436" cy="10045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래픽 14">
            <a:extLst>
              <a:ext uri="{FF2B5EF4-FFF2-40B4-BE49-F238E27FC236}">
                <a16:creationId xmlns:a16="http://schemas.microsoft.com/office/drawing/2014/main" id="{A17B7064-3B66-4315-91E4-5CDAA51103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9614" y="6470288"/>
            <a:ext cx="1704230" cy="272628"/>
          </a:xfrm>
          <a:prstGeom prst="rect">
            <a:avLst/>
          </a:prstGeom>
        </p:spPr>
      </p:pic>
      <p:pic>
        <p:nvPicPr>
          <p:cNvPr id="12" name="그래픽 11">
            <a:extLst>
              <a:ext uri="{FF2B5EF4-FFF2-40B4-BE49-F238E27FC236}">
                <a16:creationId xmlns:a16="http://schemas.microsoft.com/office/drawing/2014/main" id="{5F399D38-B908-49F8-B2F1-2C7B42E6211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89930" y="23812"/>
            <a:ext cx="1340393" cy="657225"/>
          </a:xfrm>
          <a:prstGeom prst="rect">
            <a:avLst/>
          </a:prstGeom>
        </p:spPr>
      </p:pic>
      <p:sp>
        <p:nvSpPr>
          <p:cNvPr id="7" name="제목 개체 틀 1">
            <a:extLst>
              <a:ext uri="{FF2B5EF4-FFF2-40B4-BE49-F238E27FC236}">
                <a16:creationId xmlns:a16="http://schemas.microsoft.com/office/drawing/2014/main" id="{128EEC53-C4C4-48E3-B119-413D6C8F7439}"/>
              </a:ext>
            </a:extLst>
          </p:cNvPr>
          <p:cNvSpPr>
            <a:spLocks noGrp="1"/>
          </p:cNvSpPr>
          <p:nvPr>
            <p:ph type="title"/>
          </p:nvPr>
        </p:nvSpPr>
        <p:spPr>
          <a:xfrm>
            <a:off x="389615" y="0"/>
            <a:ext cx="10090204" cy="704850"/>
          </a:xfrm>
          <a:prstGeom prst="rect">
            <a:avLst/>
          </a:prstGeom>
        </p:spPr>
        <p:txBody>
          <a:bodyPr vert="horz" lIns="91440" tIns="45720" rIns="91440" bIns="45720" rtlCol="0" anchor="ctr">
            <a:normAutofit/>
          </a:bodyPr>
          <a:lstStyle/>
          <a:p>
            <a:r>
              <a:rPr lang="ko-KR" altLang="en-US"/>
              <a:t>마스터 제목 스타일 편집</a:t>
            </a:r>
          </a:p>
        </p:txBody>
      </p:sp>
    </p:spTree>
    <p:extLst>
      <p:ext uri="{BB962C8B-B14F-4D97-AF65-F5344CB8AC3E}">
        <p14:creationId xmlns:p14="http://schemas.microsoft.com/office/powerpoint/2010/main" val="2397874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A08425F3-86A7-4CAA-B7E4-B80B26E02DC8}"/>
              </a:ext>
            </a:extLst>
          </p:cNvPr>
          <p:cNvSpPr/>
          <p:nvPr userDrawn="1"/>
        </p:nvSpPr>
        <p:spPr>
          <a:xfrm>
            <a:off x="0" y="-1"/>
            <a:ext cx="12192000" cy="7048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12롯데마트드림Bold" panose="02020603020101020101" pitchFamily="18" charset="-127"/>
              <a:ea typeface="12롯데마트드림Bold" panose="02020603020101020101" pitchFamily="18" charset="-127"/>
            </a:endParaRPr>
          </a:p>
        </p:txBody>
      </p:sp>
      <p:sp>
        <p:nvSpPr>
          <p:cNvPr id="3" name="Text Placeholder 2"/>
          <p:cNvSpPr>
            <a:spLocks noGrp="1"/>
          </p:cNvSpPr>
          <p:nvPr>
            <p:ph type="body" idx="1"/>
          </p:nvPr>
        </p:nvSpPr>
        <p:spPr>
          <a:xfrm>
            <a:off x="323353" y="881948"/>
            <a:ext cx="11545294" cy="53017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p:txBody>
      </p:sp>
      <p:sp>
        <p:nvSpPr>
          <p:cNvPr id="2" name="제목 개체 틀 1">
            <a:extLst>
              <a:ext uri="{FF2B5EF4-FFF2-40B4-BE49-F238E27FC236}">
                <a16:creationId xmlns:a16="http://schemas.microsoft.com/office/drawing/2014/main" id="{6EC951EA-CFC1-46B5-BD63-13A84B623775}"/>
              </a:ext>
            </a:extLst>
          </p:cNvPr>
          <p:cNvSpPr>
            <a:spLocks noGrp="1"/>
          </p:cNvSpPr>
          <p:nvPr>
            <p:ph type="title"/>
          </p:nvPr>
        </p:nvSpPr>
        <p:spPr>
          <a:xfrm>
            <a:off x="323353" y="11905"/>
            <a:ext cx="10204900" cy="681038"/>
          </a:xfrm>
          <a:prstGeom prst="rect">
            <a:avLst/>
          </a:prstGeom>
        </p:spPr>
        <p:txBody>
          <a:bodyPr vert="horz" lIns="91440" tIns="45720" rIns="91440" bIns="45720" rtlCol="0" anchor="ctr">
            <a:normAutofit/>
          </a:bodyPr>
          <a:lstStyle/>
          <a:p>
            <a:r>
              <a:rPr lang="ko-KR" altLang="en-US" dirty="0"/>
              <a:t>마스터 제목 스타일 편집</a:t>
            </a:r>
          </a:p>
        </p:txBody>
      </p:sp>
      <p:pic>
        <p:nvPicPr>
          <p:cNvPr id="8" name="그래픽 7">
            <a:extLst>
              <a:ext uri="{FF2B5EF4-FFF2-40B4-BE49-F238E27FC236}">
                <a16:creationId xmlns:a16="http://schemas.microsoft.com/office/drawing/2014/main" id="{6086C469-508A-447A-9417-1B1EF856EA4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689930" y="23812"/>
            <a:ext cx="1340393" cy="657225"/>
          </a:xfrm>
          <a:prstGeom prst="rect">
            <a:avLst/>
          </a:prstGeom>
        </p:spPr>
      </p:pic>
    </p:spTree>
    <p:extLst>
      <p:ext uri="{BB962C8B-B14F-4D97-AF65-F5344CB8AC3E}">
        <p14:creationId xmlns:p14="http://schemas.microsoft.com/office/powerpoint/2010/main" val="2023590213"/>
      </p:ext>
    </p:extLst>
  </p:cSld>
  <p:clrMap bg1="lt1" tx1="dk1" bg2="lt2" tx2="dk2" accent1="accent1" accent2="accent2" accent3="accent3" accent4="accent4" accent5="accent5" accent6="accent6" hlink="hlink" folHlink="folHlink"/>
  <p:sldLayoutIdLst>
    <p:sldLayoutId id="2147483669" r:id="rId1"/>
    <p:sldLayoutId id="2147483663" r:id="rId2"/>
    <p:sldLayoutId id="2147483662" r:id="rId3"/>
    <p:sldLayoutId id="2147483664" r:id="rId4"/>
    <p:sldLayoutId id="2147483665" r:id="rId5"/>
    <p:sldLayoutId id="2147483670" r:id="rId6"/>
  </p:sldLayoutIdLst>
  <p:hf hdr="0" ftr="0" dt="0"/>
  <p:txStyles>
    <p:titleStyle>
      <a:lvl1pPr algn="ctr" defTabSz="914400" rtl="0" eaLnBrk="1" latinLnBrk="1" hangingPunct="1">
        <a:lnSpc>
          <a:spcPct val="90000"/>
        </a:lnSpc>
        <a:spcBef>
          <a:spcPct val="0"/>
        </a:spcBef>
        <a:buNone/>
        <a:defRPr sz="2800" b="0" kern="1200">
          <a:solidFill>
            <a:schemeClr val="bg1"/>
          </a:solidFill>
          <a:latin typeface="12롯데마트드림Bold" panose="02020603020101020101" pitchFamily="18" charset="-127"/>
          <a:ea typeface="12롯데마트드림Bold" panose="02020603020101020101" pitchFamily="18" charset="-127"/>
          <a:cs typeface="Arial" panose="020B0604020202020204" pitchFamily="34" charset="0"/>
        </a:defRPr>
      </a:lvl1pPr>
    </p:titleStyle>
    <p:bodyStyle>
      <a:lvl1pPr marL="342900" indent="-342900" algn="l" defTabSz="914400" rtl="0" eaLnBrk="1" latinLnBrk="1" hangingPunct="1">
        <a:lnSpc>
          <a:spcPct val="90000"/>
        </a:lnSpc>
        <a:spcBef>
          <a:spcPts val="1000"/>
        </a:spcBef>
        <a:buSzPct val="70000"/>
        <a:buFont typeface="Wingdings" panose="05000000000000000000" pitchFamily="2" charset="2"/>
        <a:buChar char="v"/>
        <a:defRPr sz="2000" kern="1200">
          <a:solidFill>
            <a:srgbClr val="0070C0"/>
          </a:solidFill>
          <a:latin typeface="12롯데마트드림Medium" panose="02020603020101020101" pitchFamily="18" charset="-127"/>
          <a:ea typeface="12롯데마트드림Medium" panose="02020603020101020101" pitchFamily="18" charset="-127"/>
          <a:cs typeface="Arial" panose="020B0604020202020204" pitchFamily="34" charset="0"/>
        </a:defRPr>
      </a:lvl1pPr>
      <a:lvl2pPr marL="685800" indent="-228600" algn="l" defTabSz="914400" rtl="0" eaLnBrk="1" latinLnBrk="1" hangingPunct="1">
        <a:lnSpc>
          <a:spcPct val="90000"/>
        </a:lnSpc>
        <a:spcBef>
          <a:spcPts val="500"/>
        </a:spcBef>
        <a:buFont typeface="Wingdings" panose="05000000000000000000" pitchFamily="2" charset="2"/>
        <a:buChar char="ü"/>
        <a:defRPr sz="1600" kern="1200">
          <a:solidFill>
            <a:schemeClr val="tx1">
              <a:lumMod val="95000"/>
              <a:lumOff val="5000"/>
            </a:schemeClr>
          </a:solidFill>
          <a:latin typeface="12롯데마트드림Medium" panose="02020603020101020101" pitchFamily="18" charset="-127"/>
          <a:ea typeface="12롯데마트드림Medium" panose="02020603020101020101" pitchFamily="18" charset="-127"/>
          <a:cs typeface="Arial" panose="020B0604020202020204" pitchFamily="34" charset="0"/>
        </a:defRPr>
      </a:lvl2pPr>
      <a:lvl3pPr marL="1200150" indent="-285750" algn="l" defTabSz="914400" rtl="0" eaLnBrk="1" latinLnBrk="1" hangingPunct="1">
        <a:lnSpc>
          <a:spcPct val="90000"/>
        </a:lnSpc>
        <a:spcBef>
          <a:spcPts val="500"/>
        </a:spcBef>
        <a:buFont typeface="Arial" panose="020B0604020202020204" pitchFamily="34" charset="0"/>
        <a:buChar char="•"/>
        <a:defRPr sz="1400" kern="1200">
          <a:solidFill>
            <a:srgbClr val="C00000"/>
          </a:solidFill>
          <a:latin typeface="12롯데마트드림Medium" panose="02020603020101020101" pitchFamily="18" charset="-127"/>
          <a:ea typeface="12롯데마트드림Medium" panose="02020603020101020101" pitchFamily="18" charset="-127"/>
          <a:cs typeface="Arial" panose="020B0604020202020204" pitchFamily="34" charset="0"/>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ct val="100000"/>
              <a:buFont typeface="Arial"/>
              <a:buNone/>
            </a:pPr>
            <a:r>
              <a:rPr lang="en-US" altLang="ko-KR" dirty="0"/>
              <a:t>Day1</a:t>
            </a:r>
            <a:br>
              <a:rPr lang="en-US" altLang="ko-KR" dirty="0"/>
            </a:br>
            <a:br>
              <a:rPr lang="en-US" altLang="ko-KR" dirty="0"/>
            </a:br>
            <a:r>
              <a:rPr lang="ko-KR" altLang="en-US" dirty="0" err="1"/>
              <a:t>딥러닝을</a:t>
            </a:r>
            <a:r>
              <a:rPr lang="ko-KR" altLang="en-US" dirty="0"/>
              <a:t> 이용한 자연어 처리 입문 </a:t>
            </a:r>
            <a:endParaRPr sz="2200" dirty="0"/>
          </a:p>
        </p:txBody>
      </p:sp>
      <p:sp>
        <p:nvSpPr>
          <p:cNvPr id="5" name="직사각형 4">
            <a:extLst>
              <a:ext uri="{FF2B5EF4-FFF2-40B4-BE49-F238E27FC236}">
                <a16:creationId xmlns:a16="http://schemas.microsoft.com/office/drawing/2014/main" id="{B33281CB-50FD-413F-A8F2-CC0AA83070E6}"/>
              </a:ext>
            </a:extLst>
          </p:cNvPr>
          <p:cNvSpPr/>
          <p:nvPr/>
        </p:nvSpPr>
        <p:spPr>
          <a:xfrm>
            <a:off x="5277808" y="4369536"/>
            <a:ext cx="2317879" cy="1107996"/>
          </a:xfrm>
          <a:prstGeom prst="rect">
            <a:avLst/>
          </a:prstGeom>
        </p:spPr>
        <p:txBody>
          <a:bodyPr wrap="none" lIns="0" tIns="0" rIns="0" bIns="0" anchor="ctr" anchorCtr="0">
            <a:spAutoFit/>
          </a:bodyPr>
          <a:lstStyle/>
          <a:p>
            <a:pPr algn="ctr" fontAlgn="base">
              <a:spcBef>
                <a:spcPct val="0"/>
              </a:spcBef>
              <a:spcAft>
                <a:spcPct val="0"/>
              </a:spcAft>
              <a:defRPr/>
            </a:pPr>
            <a:r>
              <a:rPr kumimoji="1" lang="ko-KR" altLang="en-US" spc="-5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rPr>
              <a:t>한국과학기술정보연구원 </a:t>
            </a:r>
            <a:endParaRPr kumimoji="1" lang="en-US" altLang="ko-KR" spc="-5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endParaRPr>
          </a:p>
          <a:p>
            <a:pPr algn="ctr" fontAlgn="base">
              <a:spcBef>
                <a:spcPct val="0"/>
              </a:spcBef>
              <a:spcAft>
                <a:spcPct val="0"/>
              </a:spcAft>
              <a:defRPr/>
            </a:pPr>
            <a:endParaRPr kumimoji="1" lang="en-US" altLang="ko-KR" spc="-5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endParaRPr>
          </a:p>
          <a:p>
            <a:pPr algn="ctr" fontAlgn="base">
              <a:spcBef>
                <a:spcPct val="0"/>
              </a:spcBef>
              <a:spcAft>
                <a:spcPct val="0"/>
              </a:spcAft>
              <a:defRPr/>
            </a:pPr>
            <a:r>
              <a:rPr kumimoji="1" lang="ko-KR" altLang="en-US" spc="-5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rPr>
              <a:t>이 홍 석 </a:t>
            </a:r>
            <a:endParaRPr kumimoji="1" lang="en-US" altLang="ko-KR" spc="-5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endParaRPr>
          </a:p>
          <a:p>
            <a:pPr algn="ctr" fontAlgn="base">
              <a:spcBef>
                <a:spcPct val="0"/>
              </a:spcBef>
              <a:spcAft>
                <a:spcPct val="0"/>
              </a:spcAft>
              <a:defRPr/>
            </a:pPr>
            <a:r>
              <a:rPr kumimoji="1" lang="en-US" altLang="ko-KR" spc="-5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rPr>
              <a:t>(hsyi@kisti.re.kr)</a:t>
            </a:r>
            <a:endParaRPr kumimoji="1" lang="ko-KR" altLang="en-US" spc="-5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25A36B-4F0E-401A-8169-6145CE3B5212}"/>
              </a:ext>
            </a:extLst>
          </p:cNvPr>
          <p:cNvSpPr>
            <a:spLocks noGrp="1"/>
          </p:cNvSpPr>
          <p:nvPr>
            <p:ph type="sldNum" sz="quarter" idx="12"/>
          </p:nvPr>
        </p:nvSpPr>
        <p:spPr/>
        <p:txBody>
          <a:bodyPr/>
          <a:lstStyle/>
          <a:p>
            <a:fld id="{634DECA5-6CD8-44AF-ACED-5DC73A540B1E}" type="slidenum">
              <a:rPr lang="ko-KR" altLang="en-US" smtClean="0"/>
              <a:pPr/>
              <a:t>10</a:t>
            </a:fld>
            <a:endParaRPr lang="ko-KR" altLang="en-US"/>
          </a:p>
        </p:txBody>
      </p:sp>
      <p:sp>
        <p:nvSpPr>
          <p:cNvPr id="3" name="내용 개체 틀 2">
            <a:extLst>
              <a:ext uri="{FF2B5EF4-FFF2-40B4-BE49-F238E27FC236}">
                <a16:creationId xmlns:a16="http://schemas.microsoft.com/office/drawing/2014/main" id="{1AE6EF3F-88FA-4B49-B0F6-40562F6D2232}"/>
              </a:ext>
            </a:extLst>
          </p:cNvPr>
          <p:cNvSpPr>
            <a:spLocks noGrp="1"/>
          </p:cNvSpPr>
          <p:nvPr>
            <p:ph idx="4294967295"/>
          </p:nvPr>
        </p:nvSpPr>
        <p:spPr>
          <a:xfrm>
            <a:off x="389614" y="844331"/>
            <a:ext cx="11545294" cy="5301738"/>
          </a:xfrm>
        </p:spPr>
        <p:txBody>
          <a:bodyPr/>
          <a:lstStyle/>
          <a:p>
            <a:r>
              <a:rPr lang="en-US" altLang="ko-KR" spc="-125">
                <a:latin typeface="Lucida Sans Unicode"/>
                <a:cs typeface="Lucida Sans Unicode"/>
              </a:rPr>
              <a:t>Colab</a:t>
            </a:r>
            <a:r>
              <a:rPr lang="ko-KR" altLang="en-US" spc="30">
                <a:latin typeface="12롯데마트드림Light"/>
                <a:cs typeface="12롯데마트드림Light"/>
              </a:rPr>
              <a:t>에서</a:t>
            </a:r>
            <a:r>
              <a:rPr lang="ko-KR" altLang="en-US" spc="-25">
                <a:latin typeface="12롯데마트드림Light"/>
                <a:cs typeface="12롯데마트드림Light"/>
              </a:rPr>
              <a:t> </a:t>
            </a:r>
            <a:r>
              <a:rPr lang="ko-KR" altLang="en-US" spc="35">
                <a:latin typeface="12롯데마트드림Light"/>
                <a:cs typeface="12롯데마트드림Light"/>
              </a:rPr>
              <a:t>실습할</a:t>
            </a:r>
            <a:r>
              <a:rPr lang="ko-KR" altLang="en-US" spc="-30">
                <a:latin typeface="12롯데마트드림Light"/>
                <a:cs typeface="12롯데마트드림Light"/>
              </a:rPr>
              <a:t> </a:t>
            </a:r>
            <a:r>
              <a:rPr lang="ko-KR" altLang="en-US" spc="30">
                <a:latin typeface="12롯데마트드림Light"/>
                <a:cs typeface="12롯데마트드림Light"/>
              </a:rPr>
              <a:t>때의</a:t>
            </a:r>
            <a:r>
              <a:rPr lang="ko-KR" altLang="en-US" spc="-25">
                <a:latin typeface="12롯데마트드림Light"/>
                <a:cs typeface="12롯데마트드림Light"/>
              </a:rPr>
              <a:t> </a:t>
            </a:r>
            <a:r>
              <a:rPr lang="ko-KR" altLang="en-US" spc="35">
                <a:latin typeface="12롯데마트드림Light"/>
                <a:cs typeface="12롯데마트드림Light"/>
              </a:rPr>
              <a:t>장점은</a:t>
            </a:r>
            <a:r>
              <a:rPr lang="ko-KR" altLang="en-US" spc="-25">
                <a:latin typeface="12롯데마트드림Light"/>
                <a:cs typeface="12롯데마트드림Light"/>
              </a:rPr>
              <a:t> </a:t>
            </a:r>
            <a:r>
              <a:rPr lang="en-US" altLang="ko-KR" spc="-120">
                <a:latin typeface="Lucida Sans Unicode"/>
                <a:cs typeface="Lucida Sans Unicode"/>
              </a:rPr>
              <a:t>GPU</a:t>
            </a:r>
            <a:r>
              <a:rPr lang="ko-KR" altLang="en-US" spc="5">
                <a:latin typeface="12롯데마트드림Light"/>
                <a:cs typeface="12롯데마트드림Light"/>
              </a:rPr>
              <a:t>를</a:t>
            </a:r>
            <a:r>
              <a:rPr lang="ko-KR" altLang="en-US" spc="-25">
                <a:latin typeface="12롯데마트드림Light"/>
                <a:cs typeface="12롯데마트드림Light"/>
              </a:rPr>
              <a:t> </a:t>
            </a:r>
            <a:r>
              <a:rPr lang="ko-KR" altLang="en-US" spc="35">
                <a:latin typeface="12롯데마트드림Light"/>
                <a:cs typeface="12롯데마트드림Light"/>
              </a:rPr>
              <a:t>무료로</a:t>
            </a:r>
            <a:r>
              <a:rPr lang="ko-KR" altLang="en-US" spc="-25">
                <a:latin typeface="12롯데마트드림Light"/>
                <a:cs typeface="12롯데마트드림Light"/>
              </a:rPr>
              <a:t> </a:t>
            </a:r>
            <a:r>
              <a:rPr lang="ko-KR" altLang="en-US" spc="35">
                <a:latin typeface="12롯데마트드림Light"/>
                <a:cs typeface="12롯데마트드림Light"/>
              </a:rPr>
              <a:t>사용할</a:t>
            </a:r>
            <a:r>
              <a:rPr lang="ko-KR" altLang="en-US" spc="-30">
                <a:latin typeface="12롯데마트드림Light"/>
                <a:cs typeface="12롯데마트드림Light"/>
              </a:rPr>
              <a:t> </a:t>
            </a:r>
            <a:r>
              <a:rPr lang="ko-KR" altLang="en-US" spc="5">
                <a:latin typeface="12롯데마트드림Light"/>
                <a:cs typeface="12롯데마트드림Light"/>
              </a:rPr>
              <a:t>수 </a:t>
            </a:r>
            <a:r>
              <a:rPr lang="ko-KR" altLang="en-US" spc="35">
                <a:latin typeface="12롯데마트드림Light"/>
                <a:cs typeface="12롯데마트드림Light"/>
              </a:rPr>
              <a:t>있다는</a:t>
            </a:r>
            <a:r>
              <a:rPr lang="ko-KR" altLang="en-US" spc="-85">
                <a:latin typeface="12롯데마트드림Light"/>
                <a:cs typeface="12롯데마트드림Light"/>
              </a:rPr>
              <a:t> </a:t>
            </a:r>
            <a:r>
              <a:rPr lang="ko-KR" altLang="en-US">
                <a:latin typeface="12롯데마트드림Light"/>
                <a:cs typeface="12롯데마트드림Light"/>
              </a:rPr>
              <a:t>점이다</a:t>
            </a:r>
            <a:r>
              <a:rPr lang="en-US" altLang="ko-KR">
                <a:latin typeface="12롯데마트드림Light"/>
                <a:cs typeface="12롯데마트드림Light"/>
              </a:rPr>
              <a:t>. </a:t>
            </a:r>
          </a:p>
          <a:p>
            <a:pPr lvl="1"/>
            <a:r>
              <a:rPr lang="ko-KR" altLang="en-US" spc="50">
                <a:latin typeface="12롯데마트드림Light"/>
                <a:cs typeface="12롯데마트드림Light"/>
              </a:rPr>
              <a:t>텐서플로우는</a:t>
            </a:r>
            <a:r>
              <a:rPr lang="ko-KR" altLang="en-US" spc="-85">
                <a:latin typeface="12롯데마트드림Light"/>
                <a:cs typeface="12롯데마트드림Light"/>
              </a:rPr>
              <a:t> </a:t>
            </a:r>
            <a:r>
              <a:rPr lang="ko-KR" altLang="en-US" spc="50">
                <a:latin typeface="12롯데마트드림Light"/>
                <a:cs typeface="12롯데마트드림Light"/>
              </a:rPr>
              <a:t>기본적으로</a:t>
            </a:r>
            <a:r>
              <a:rPr lang="ko-KR" altLang="en-US" spc="-80">
                <a:latin typeface="12롯데마트드림Light"/>
                <a:cs typeface="12롯데마트드림Light"/>
              </a:rPr>
              <a:t> </a:t>
            </a:r>
            <a:r>
              <a:rPr lang="en-US" altLang="ko-KR" spc="-365">
                <a:latin typeface="Lucida Sans Unicode"/>
                <a:cs typeface="Lucida Sans Unicode"/>
              </a:rPr>
              <a:t>64</a:t>
            </a:r>
            <a:r>
              <a:rPr lang="ko-KR" altLang="en-US" spc="275">
                <a:latin typeface="Lucida Sans Unicode"/>
                <a:cs typeface="Lucida Sans Unicode"/>
              </a:rPr>
              <a:t> </a:t>
            </a:r>
            <a:r>
              <a:rPr lang="ko-KR" altLang="en-US" spc="45">
                <a:latin typeface="12롯데마트드림Light"/>
                <a:cs typeface="12롯데마트드림Light"/>
              </a:rPr>
              <a:t>비트</a:t>
            </a:r>
            <a:r>
              <a:rPr lang="ko-KR" altLang="en-US" spc="-80">
                <a:latin typeface="12롯데마트드림Light"/>
                <a:cs typeface="12롯데마트드림Light"/>
              </a:rPr>
              <a:t> </a:t>
            </a:r>
            <a:r>
              <a:rPr lang="ko-KR" altLang="en-US" spc="50">
                <a:latin typeface="12롯데마트드림Light"/>
                <a:cs typeface="12롯데마트드림Light"/>
              </a:rPr>
              <a:t>플랫폼만을</a:t>
            </a:r>
            <a:r>
              <a:rPr lang="ko-KR" altLang="en-US" spc="-85">
                <a:latin typeface="12롯데마트드림Light"/>
                <a:cs typeface="12롯데마트드림Light"/>
              </a:rPr>
              <a:t> </a:t>
            </a:r>
            <a:r>
              <a:rPr lang="ko-KR" altLang="en-US" spc="50">
                <a:latin typeface="12롯데마트드림Light"/>
                <a:cs typeface="12롯데마트드림Light"/>
              </a:rPr>
              <a:t>지원한다</a:t>
            </a:r>
            <a:r>
              <a:rPr lang="en-US" altLang="ko-KR" spc="50">
                <a:latin typeface="12롯데마트드림Light"/>
                <a:cs typeface="12롯데마트드림Light"/>
              </a:rPr>
              <a:t>.</a:t>
            </a:r>
          </a:p>
          <a:p>
            <a:pPr lvl="2"/>
            <a:r>
              <a:rPr lang="en-US" altLang="ko-KR"/>
              <a:t>CPU ~ 64 </a:t>
            </a:r>
            <a:r>
              <a:rPr lang="ko-KR" altLang="en-US"/>
              <a:t>비트</a:t>
            </a:r>
            <a:r>
              <a:rPr lang="en-US" altLang="ko-KR"/>
              <a:t>, </a:t>
            </a:r>
            <a:r>
              <a:rPr lang="en-US" altLang="ko-KR" spc="50">
                <a:latin typeface="12롯데마트드림Light"/>
                <a:cs typeface="12롯데마트드림Light"/>
              </a:rPr>
              <a:t>GPU</a:t>
            </a:r>
            <a:r>
              <a:rPr lang="ko-KR" altLang="en-US" spc="50">
                <a:latin typeface="12롯데마트드림Light"/>
                <a:cs typeface="12롯데마트드림Light"/>
              </a:rPr>
              <a:t> </a:t>
            </a:r>
            <a:r>
              <a:rPr lang="en-US" altLang="ko-KR" spc="50">
                <a:latin typeface="12롯데마트드림Light"/>
                <a:cs typeface="12롯데마트드림Light"/>
              </a:rPr>
              <a:t>~</a:t>
            </a:r>
            <a:r>
              <a:rPr lang="ko-KR" altLang="en-US" spc="50">
                <a:latin typeface="12롯데마트드림Light"/>
                <a:cs typeface="12롯데마트드림Light"/>
              </a:rPr>
              <a:t> </a:t>
            </a:r>
            <a:r>
              <a:rPr lang="en-US" altLang="ko-KR" spc="50">
                <a:latin typeface="12롯데마트드림Light"/>
                <a:cs typeface="12롯데마트드림Light"/>
              </a:rPr>
              <a:t>32</a:t>
            </a:r>
            <a:r>
              <a:rPr lang="ko-KR" altLang="en-US" spc="50">
                <a:latin typeface="12롯데마트드림Light"/>
                <a:cs typeface="12롯데마트드림Light"/>
              </a:rPr>
              <a:t> 비트</a:t>
            </a:r>
            <a:r>
              <a:rPr lang="en-US" altLang="ko-KR" spc="50">
                <a:latin typeface="12롯데마트드림Light"/>
                <a:cs typeface="12롯데마트드림Light"/>
              </a:rPr>
              <a:t>, TPU ~ 8 </a:t>
            </a:r>
            <a:r>
              <a:rPr lang="ko-KR" altLang="en-US" spc="50">
                <a:latin typeface="12롯데마트드림Light"/>
                <a:cs typeface="12롯데마트드림Light"/>
              </a:rPr>
              <a:t>비트</a:t>
            </a:r>
            <a:endParaRPr lang="en-US" altLang="ko-KR" spc="50">
              <a:latin typeface="12롯데마트드림Light"/>
              <a:cs typeface="12롯데마트드림Light"/>
            </a:endParaRPr>
          </a:p>
          <a:p>
            <a:pPr lvl="2"/>
            <a:r>
              <a:rPr lang="ko-KR" altLang="en-US" spc="50">
                <a:latin typeface="12롯데마트드림Light"/>
                <a:cs typeface="12롯데마트드림Light"/>
              </a:rPr>
              <a:t>참고로 </a:t>
            </a:r>
            <a:r>
              <a:rPr lang="en-US" altLang="ko-KR" spc="50">
                <a:latin typeface="12롯데마트드림Light"/>
                <a:cs typeface="12롯데마트드림Light"/>
              </a:rPr>
              <a:t>Intel </a:t>
            </a:r>
            <a:r>
              <a:rPr lang="ko-KR" altLang="en-US" spc="50">
                <a:latin typeface="12롯데마트드림Light"/>
                <a:cs typeface="12롯데마트드림Light"/>
              </a:rPr>
              <a:t>가속기 </a:t>
            </a:r>
            <a:r>
              <a:rPr lang="en-US" altLang="ko-KR" spc="50">
                <a:latin typeface="12롯데마트드림Light"/>
                <a:cs typeface="12롯데마트드림Light"/>
              </a:rPr>
              <a:t>512 </a:t>
            </a:r>
            <a:r>
              <a:rPr lang="ko-KR" altLang="en-US" spc="50">
                <a:latin typeface="12롯데마트드림Light"/>
                <a:cs typeface="12롯데마트드림Light"/>
              </a:rPr>
              <a:t>비트</a:t>
            </a:r>
            <a:r>
              <a:rPr lang="en-US" altLang="ko-KR" spc="50">
                <a:latin typeface="12롯데마트드림Light"/>
                <a:cs typeface="12롯데마트드림Light"/>
              </a:rPr>
              <a:t>, 256 </a:t>
            </a:r>
            <a:r>
              <a:rPr lang="ko-KR" altLang="en-US" spc="50">
                <a:latin typeface="12롯데마트드림Light"/>
                <a:cs typeface="12롯데마트드림Light"/>
              </a:rPr>
              <a:t>비트 </a:t>
            </a:r>
            <a:endParaRPr lang="en-US" altLang="ko-KR" spc="50">
              <a:latin typeface="12롯데마트드림Light"/>
              <a:cs typeface="12롯데마트드림Light"/>
            </a:endParaRPr>
          </a:p>
          <a:p>
            <a:pPr lvl="1"/>
            <a:r>
              <a:rPr lang="en-US" altLang="ko-KR" spc="-95">
                <a:latin typeface="Lucida Sans Unicode"/>
                <a:cs typeface="Lucida Sans Unicode"/>
              </a:rPr>
              <a:t>Colab</a:t>
            </a:r>
            <a:r>
              <a:rPr lang="ko-KR" altLang="en-US" spc="60">
                <a:latin typeface="12롯데마트드림Light"/>
                <a:cs typeface="12롯데마트드림Light"/>
              </a:rPr>
              <a:t>에서</a:t>
            </a:r>
            <a:r>
              <a:rPr lang="ko-KR" altLang="en-US" spc="-100">
                <a:latin typeface="12롯데마트드림Light"/>
                <a:cs typeface="12롯데마트드림Light"/>
              </a:rPr>
              <a:t> </a:t>
            </a:r>
            <a:r>
              <a:rPr lang="en-US" altLang="ko-KR" spc="-65">
                <a:latin typeface="Lucida Sans Unicode"/>
                <a:cs typeface="Lucida Sans Unicode"/>
              </a:rPr>
              <a:t>GPU</a:t>
            </a:r>
            <a:r>
              <a:rPr lang="ko-KR" altLang="en-US" spc="-100">
                <a:latin typeface="12롯데마트드림Light"/>
                <a:cs typeface="12롯데마트드림Light"/>
              </a:rPr>
              <a:t> </a:t>
            </a:r>
            <a:r>
              <a:rPr lang="ko-KR" altLang="en-US" spc="65">
                <a:latin typeface="12롯데마트드림Light"/>
                <a:cs typeface="12롯데마트드림Light"/>
              </a:rPr>
              <a:t>사용은</a:t>
            </a:r>
            <a:r>
              <a:rPr lang="ko-KR" altLang="en-US" spc="-100">
                <a:latin typeface="12롯데마트드림Light"/>
                <a:cs typeface="12롯데마트드림Light"/>
              </a:rPr>
              <a:t> </a:t>
            </a:r>
            <a:r>
              <a:rPr lang="ko-KR" altLang="en-US" spc="55">
                <a:latin typeface="12롯데마트드림Light"/>
                <a:cs typeface="12롯데마트드림Light"/>
              </a:rPr>
              <a:t>새</a:t>
            </a:r>
            <a:r>
              <a:rPr lang="ko-KR" altLang="en-US" spc="-100">
                <a:latin typeface="12롯데마트드림Light"/>
                <a:cs typeface="12롯데마트드림Light"/>
              </a:rPr>
              <a:t> </a:t>
            </a:r>
            <a:r>
              <a:rPr lang="ko-KR" altLang="en-US" spc="65">
                <a:latin typeface="12롯데마트드림Light"/>
                <a:cs typeface="12롯데마트드림Light"/>
              </a:rPr>
              <a:t>노트에</a:t>
            </a:r>
            <a:r>
              <a:rPr lang="ko-KR" altLang="en-US" spc="-100">
                <a:latin typeface="12롯데마트드림Light"/>
                <a:cs typeface="12롯데마트드림Light"/>
              </a:rPr>
              <a:t> </a:t>
            </a:r>
            <a:r>
              <a:rPr lang="ko-KR" altLang="en-US" spc="65">
                <a:latin typeface="12롯데마트드림Light"/>
                <a:cs typeface="12롯데마트드림Light"/>
              </a:rPr>
              <a:t>진입했을</a:t>
            </a:r>
            <a:r>
              <a:rPr lang="ko-KR" altLang="en-US" spc="-105">
                <a:latin typeface="12롯데마트드림Light"/>
                <a:cs typeface="12롯데마트드림Light"/>
              </a:rPr>
              <a:t> </a:t>
            </a:r>
            <a:r>
              <a:rPr lang="ko-KR" altLang="en-US" spc="55">
                <a:latin typeface="12롯데마트드림Light"/>
                <a:cs typeface="12롯데마트드림Light"/>
              </a:rPr>
              <a:t>때</a:t>
            </a:r>
            <a:r>
              <a:rPr lang="ko-KR" altLang="en-US" spc="-100">
                <a:latin typeface="12롯데마트드림Light"/>
                <a:cs typeface="12롯데마트드림Light"/>
              </a:rPr>
              <a:t> </a:t>
            </a:r>
            <a:r>
              <a:rPr lang="ko-KR" altLang="en-US" spc="65">
                <a:latin typeface="12롯데마트드림Light"/>
                <a:cs typeface="12롯데마트드림Light"/>
              </a:rPr>
              <a:t>상단에서</a:t>
            </a:r>
            <a:r>
              <a:rPr lang="ko-KR" altLang="en-US" spc="-100">
                <a:latin typeface="12롯데마트드림Light"/>
                <a:cs typeface="12롯데마트드림Light"/>
              </a:rPr>
              <a:t> </a:t>
            </a:r>
            <a:r>
              <a:rPr lang="ko-KR" altLang="en-US" b="1">
                <a:solidFill>
                  <a:srgbClr val="435388"/>
                </a:solidFill>
                <a:latin typeface="Noto Sans KR"/>
                <a:cs typeface="Noto Sans KR"/>
              </a:rPr>
              <a:t>런타임</a:t>
            </a:r>
            <a:r>
              <a:rPr lang="en-US" altLang="ko-KR" b="1">
                <a:latin typeface="Courier New"/>
                <a:cs typeface="Courier New"/>
              </a:rPr>
              <a:t>&gt;</a:t>
            </a:r>
            <a:r>
              <a:rPr lang="ko-KR" altLang="en-US" b="1">
                <a:solidFill>
                  <a:srgbClr val="435388"/>
                </a:solidFill>
                <a:latin typeface="Noto Sans KR"/>
                <a:cs typeface="Noto Sans KR"/>
              </a:rPr>
              <a:t>런타임</a:t>
            </a:r>
            <a:r>
              <a:rPr lang="ko-KR" altLang="en-US" b="1" spc="409">
                <a:solidFill>
                  <a:srgbClr val="435388"/>
                </a:solidFill>
                <a:latin typeface="Noto Sans KR"/>
                <a:cs typeface="Noto Sans KR"/>
              </a:rPr>
              <a:t> </a:t>
            </a:r>
            <a:r>
              <a:rPr lang="ko-KR" altLang="en-US" b="1">
                <a:solidFill>
                  <a:srgbClr val="435388"/>
                </a:solidFill>
                <a:latin typeface="Noto Sans KR"/>
                <a:cs typeface="Noto Sans KR"/>
              </a:rPr>
              <a:t>유형</a:t>
            </a:r>
            <a:r>
              <a:rPr lang="ko-KR" altLang="en-US" b="1" spc="409">
                <a:solidFill>
                  <a:srgbClr val="435388"/>
                </a:solidFill>
                <a:latin typeface="Noto Sans KR"/>
                <a:cs typeface="Noto Sans KR"/>
              </a:rPr>
              <a:t> </a:t>
            </a:r>
            <a:r>
              <a:rPr lang="ko-KR" altLang="en-US" b="1">
                <a:solidFill>
                  <a:srgbClr val="435388"/>
                </a:solidFill>
                <a:latin typeface="Noto Sans KR"/>
                <a:cs typeface="Noto Sans KR"/>
              </a:rPr>
              <a:t>변경</a:t>
            </a:r>
            <a:r>
              <a:rPr lang="ko-KR" altLang="en-US">
                <a:latin typeface="12롯데마트드림Light"/>
                <a:cs typeface="12롯데마트드림Light"/>
              </a:rPr>
              <a:t>을</a:t>
            </a:r>
            <a:r>
              <a:rPr lang="ko-KR" altLang="en-US" spc="-100">
                <a:latin typeface="12롯데마트드림Light"/>
                <a:cs typeface="12롯데마트드림Light"/>
              </a:rPr>
              <a:t> </a:t>
            </a:r>
            <a:r>
              <a:rPr lang="ko-KR" altLang="en-US" spc="5">
                <a:latin typeface="12롯데마트드림Light"/>
                <a:cs typeface="12롯데마트드림Light"/>
              </a:rPr>
              <a:t>클</a:t>
            </a:r>
            <a:r>
              <a:rPr lang="ko-KR" altLang="en-US" spc="-10">
                <a:latin typeface="12롯데마트드림Light"/>
                <a:cs typeface="12롯데마트드림Light"/>
              </a:rPr>
              <a:t>릭</a:t>
            </a:r>
            <a:endParaRPr lang="en-US" altLang="ko-KR" spc="-10">
              <a:latin typeface="Lucida Sans Unicode"/>
              <a:cs typeface="Lucida Sans Unicode"/>
            </a:endParaRPr>
          </a:p>
          <a:p>
            <a:pPr lvl="2"/>
            <a:r>
              <a:rPr lang="ko-KR" altLang="en-US" spc="55">
                <a:latin typeface="12롯데마트드림Light"/>
                <a:cs typeface="12롯데마트드림Light"/>
              </a:rPr>
              <a:t>노트</a:t>
            </a:r>
            <a:r>
              <a:rPr lang="ko-KR" altLang="en-US" spc="-110">
                <a:latin typeface="12롯데마트드림Light"/>
                <a:cs typeface="12롯데마트드림Light"/>
              </a:rPr>
              <a:t> </a:t>
            </a:r>
            <a:r>
              <a:rPr lang="ko-KR" altLang="en-US" spc="55">
                <a:latin typeface="12롯데마트드림Light"/>
                <a:cs typeface="12롯데마트드림Light"/>
              </a:rPr>
              <a:t>설정의</a:t>
            </a:r>
            <a:r>
              <a:rPr lang="ko-KR" altLang="en-US" spc="-105">
                <a:latin typeface="12롯데마트드림Light"/>
                <a:cs typeface="12롯데마트드림Light"/>
              </a:rPr>
              <a:t> </a:t>
            </a:r>
            <a:r>
              <a:rPr lang="ko-KR" altLang="en-US" b="1">
                <a:solidFill>
                  <a:srgbClr val="435388"/>
                </a:solidFill>
                <a:latin typeface="Noto Sans KR"/>
                <a:cs typeface="Noto Sans KR"/>
              </a:rPr>
              <a:t>하드웨어가속기</a:t>
            </a:r>
            <a:r>
              <a:rPr lang="en-US" altLang="ko-KR" b="1">
                <a:latin typeface="Courier New"/>
                <a:cs typeface="Courier New"/>
              </a:rPr>
              <a:t>&gt;</a:t>
            </a:r>
            <a:r>
              <a:rPr lang="ko-KR" altLang="en-US" b="1" spc="15">
                <a:latin typeface="Courier New"/>
                <a:cs typeface="Courier New"/>
              </a:rPr>
              <a:t> </a:t>
            </a:r>
            <a:r>
              <a:rPr lang="en-US" altLang="ko-KR" b="1" spc="-10">
                <a:solidFill>
                  <a:srgbClr val="435388"/>
                </a:solidFill>
                <a:latin typeface="Courier New"/>
                <a:cs typeface="Courier New"/>
              </a:rPr>
              <a:t>GPU</a:t>
            </a:r>
            <a:r>
              <a:rPr lang="ko-KR" altLang="en-US" spc="55">
                <a:latin typeface="12롯데마트드림Light"/>
                <a:cs typeface="12롯데마트드림Light"/>
              </a:rPr>
              <a:t>를</a:t>
            </a:r>
            <a:r>
              <a:rPr lang="ko-KR" altLang="en-US" spc="-110">
                <a:latin typeface="12롯데마트드림Light"/>
                <a:cs typeface="12롯데마트드림Light"/>
              </a:rPr>
              <a:t> </a:t>
            </a:r>
            <a:r>
              <a:rPr lang="ko-KR" altLang="en-US" spc="55">
                <a:latin typeface="12롯데마트드림Light"/>
                <a:cs typeface="12롯데마트드림Light"/>
              </a:rPr>
              <a:t>선택</a:t>
            </a:r>
            <a:r>
              <a:rPr lang="ko-KR" altLang="en-US" spc="-105">
                <a:latin typeface="12롯데마트드림Light"/>
                <a:cs typeface="12롯데마트드림Light"/>
              </a:rPr>
              <a:t> </a:t>
            </a:r>
            <a:r>
              <a:rPr lang="ko-KR" altLang="en-US" spc="55">
                <a:latin typeface="12롯데마트드림Light"/>
                <a:cs typeface="12롯데마트드림Light"/>
              </a:rPr>
              <a:t>후</a:t>
            </a:r>
            <a:r>
              <a:rPr lang="ko-KR" altLang="en-US" spc="-105">
                <a:latin typeface="12롯데마트드림Light"/>
                <a:cs typeface="12롯데마트드림Light"/>
              </a:rPr>
              <a:t> </a:t>
            </a:r>
            <a:r>
              <a:rPr lang="ko-KR" altLang="en-US" spc="55">
                <a:latin typeface="12롯데마트드림Light"/>
                <a:cs typeface="12롯데마트드림Light"/>
              </a:rPr>
              <a:t>저장</a:t>
            </a:r>
            <a:endParaRPr lang="ko-KR" altLang="en-US">
              <a:latin typeface="Lucida Sans Unicode"/>
              <a:cs typeface="Lucida Sans Unicode"/>
            </a:endParaRPr>
          </a:p>
          <a:p>
            <a:endParaRPr lang="ko-KR" altLang="en-US"/>
          </a:p>
        </p:txBody>
      </p:sp>
      <p:sp>
        <p:nvSpPr>
          <p:cNvPr id="4" name="제목 3">
            <a:extLst>
              <a:ext uri="{FF2B5EF4-FFF2-40B4-BE49-F238E27FC236}">
                <a16:creationId xmlns:a16="http://schemas.microsoft.com/office/drawing/2014/main" id="{12FBD799-5163-43E8-B667-CD60DB735A83}"/>
              </a:ext>
            </a:extLst>
          </p:cNvPr>
          <p:cNvSpPr>
            <a:spLocks noGrp="1"/>
          </p:cNvSpPr>
          <p:nvPr>
            <p:ph type="title"/>
          </p:nvPr>
        </p:nvSpPr>
        <p:spPr/>
        <p:txBody>
          <a:bodyPr/>
          <a:lstStyle/>
          <a:p>
            <a:r>
              <a:rPr lang="ko-KR" altLang="en-US"/>
              <a:t>코랩에서 </a:t>
            </a:r>
            <a:r>
              <a:rPr lang="en-US" altLang="ko-KR"/>
              <a:t>GPU </a:t>
            </a:r>
            <a:r>
              <a:rPr lang="ko-KR" altLang="en-US"/>
              <a:t>사용하기</a:t>
            </a:r>
          </a:p>
        </p:txBody>
      </p:sp>
      <p:pic>
        <p:nvPicPr>
          <p:cNvPr id="5" name="object 6">
            <a:extLst>
              <a:ext uri="{FF2B5EF4-FFF2-40B4-BE49-F238E27FC236}">
                <a16:creationId xmlns:a16="http://schemas.microsoft.com/office/drawing/2014/main" id="{3B278275-8671-473D-A984-9CFA6FFA3632}"/>
              </a:ext>
            </a:extLst>
          </p:cNvPr>
          <p:cNvPicPr/>
          <p:nvPr/>
        </p:nvPicPr>
        <p:blipFill rotWithShape="1">
          <a:blip r:embed="rId2" cstate="print"/>
          <a:srcRect r="12323"/>
          <a:stretch/>
        </p:blipFill>
        <p:spPr>
          <a:xfrm>
            <a:off x="904795" y="2804759"/>
            <a:ext cx="2457530" cy="3208910"/>
          </a:xfrm>
          <a:prstGeom prst="rect">
            <a:avLst/>
          </a:prstGeom>
        </p:spPr>
      </p:pic>
      <p:pic>
        <p:nvPicPr>
          <p:cNvPr id="6" name="object 4">
            <a:extLst>
              <a:ext uri="{FF2B5EF4-FFF2-40B4-BE49-F238E27FC236}">
                <a16:creationId xmlns:a16="http://schemas.microsoft.com/office/drawing/2014/main" id="{21F5FC5B-9670-4394-9B6D-7ADB17AC9424}"/>
              </a:ext>
            </a:extLst>
          </p:cNvPr>
          <p:cNvPicPr/>
          <p:nvPr/>
        </p:nvPicPr>
        <p:blipFill>
          <a:blip r:embed="rId3" cstate="print"/>
          <a:stretch>
            <a:fillRect/>
          </a:stretch>
        </p:blipFill>
        <p:spPr>
          <a:xfrm>
            <a:off x="3609789" y="2927224"/>
            <a:ext cx="3009895" cy="3086445"/>
          </a:xfrm>
          <a:prstGeom prst="rect">
            <a:avLst/>
          </a:prstGeom>
        </p:spPr>
      </p:pic>
      <p:pic>
        <p:nvPicPr>
          <p:cNvPr id="7" name="그림 6">
            <a:extLst>
              <a:ext uri="{FF2B5EF4-FFF2-40B4-BE49-F238E27FC236}">
                <a16:creationId xmlns:a16="http://schemas.microsoft.com/office/drawing/2014/main" id="{40D3F6E3-3D91-4843-9BEA-81071102E0F5}"/>
              </a:ext>
            </a:extLst>
          </p:cNvPr>
          <p:cNvPicPr>
            <a:picLocks noChangeAspect="1"/>
          </p:cNvPicPr>
          <p:nvPr/>
        </p:nvPicPr>
        <p:blipFill>
          <a:blip r:embed="rId4"/>
          <a:stretch>
            <a:fillRect/>
          </a:stretch>
        </p:blipFill>
        <p:spPr>
          <a:xfrm>
            <a:off x="6886199" y="2970939"/>
            <a:ext cx="4600575" cy="2876550"/>
          </a:xfrm>
          <a:prstGeom prst="rect">
            <a:avLst/>
          </a:prstGeom>
        </p:spPr>
      </p:pic>
    </p:spTree>
    <p:extLst>
      <p:ext uri="{BB962C8B-B14F-4D97-AF65-F5344CB8AC3E}">
        <p14:creationId xmlns:p14="http://schemas.microsoft.com/office/powerpoint/2010/main" val="3030889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4E1182B6-788A-4602-9F58-BB3450199731}"/>
              </a:ext>
            </a:extLst>
          </p:cNvPr>
          <p:cNvSpPr>
            <a:spLocks noGrp="1"/>
          </p:cNvSpPr>
          <p:nvPr>
            <p:ph type="sldNum" sz="quarter" idx="12"/>
          </p:nvPr>
        </p:nvSpPr>
        <p:spPr/>
        <p:txBody>
          <a:bodyPr/>
          <a:lstStyle/>
          <a:p>
            <a:fld id="{634DECA5-6CD8-44AF-ACED-5DC73A540B1E}" type="slidenum">
              <a:rPr lang="ko-KR" altLang="en-US" smtClean="0"/>
              <a:pPr/>
              <a:t>11</a:t>
            </a:fld>
            <a:endParaRPr lang="ko-KR" altLang="en-US"/>
          </a:p>
        </p:txBody>
      </p:sp>
      <p:sp>
        <p:nvSpPr>
          <p:cNvPr id="4" name="제목 3">
            <a:extLst>
              <a:ext uri="{FF2B5EF4-FFF2-40B4-BE49-F238E27FC236}">
                <a16:creationId xmlns:a16="http://schemas.microsoft.com/office/drawing/2014/main" id="{94E94B83-DAAB-4664-A7D3-9A09B30D57BF}"/>
              </a:ext>
            </a:extLst>
          </p:cNvPr>
          <p:cNvSpPr>
            <a:spLocks noGrp="1"/>
          </p:cNvSpPr>
          <p:nvPr>
            <p:ph type="title"/>
          </p:nvPr>
        </p:nvSpPr>
        <p:spPr/>
        <p:txBody>
          <a:bodyPr/>
          <a:lstStyle/>
          <a:p>
            <a:r>
              <a:rPr lang="en-US" altLang="ko-KR"/>
              <a:t>What is Pandas for Python?</a:t>
            </a:r>
          </a:p>
        </p:txBody>
      </p:sp>
      <p:sp>
        <p:nvSpPr>
          <p:cNvPr id="3" name="내용 개체 틀 2">
            <a:extLst>
              <a:ext uri="{FF2B5EF4-FFF2-40B4-BE49-F238E27FC236}">
                <a16:creationId xmlns:a16="http://schemas.microsoft.com/office/drawing/2014/main" id="{00136B7D-4076-4DA0-979A-8CFC1C1B17F3}"/>
              </a:ext>
            </a:extLst>
          </p:cNvPr>
          <p:cNvSpPr>
            <a:spLocks noGrp="1"/>
          </p:cNvSpPr>
          <p:nvPr>
            <p:ph idx="1"/>
          </p:nvPr>
        </p:nvSpPr>
        <p:spPr/>
        <p:txBody>
          <a:bodyPr/>
          <a:lstStyle/>
          <a:p>
            <a:r>
              <a:rPr lang="en-US" altLang="ko-KR"/>
              <a:t>"Pandas"</a:t>
            </a:r>
            <a:r>
              <a:rPr lang="ko-KR" altLang="en-US"/>
              <a:t>는 </a:t>
            </a:r>
            <a:r>
              <a:rPr lang="en-US" altLang="ko-KR"/>
              <a:t>"Panel"</a:t>
            </a:r>
            <a:r>
              <a:rPr lang="ko-KR" altLang="en-US"/>
              <a:t>과 </a:t>
            </a:r>
            <a:r>
              <a:rPr lang="en-US" altLang="ko-KR"/>
              <a:t>"Data"</a:t>
            </a:r>
            <a:r>
              <a:rPr lang="ko-KR" altLang="en-US"/>
              <a:t>라는 단어의 축약형</a:t>
            </a:r>
            <a:endParaRPr lang="en-US" altLang="ko-KR"/>
          </a:p>
          <a:p>
            <a:pPr lvl="1"/>
            <a:r>
              <a:rPr lang="en-US" altLang="ko-KR"/>
              <a:t>"Python Data Analysis"</a:t>
            </a:r>
            <a:r>
              <a:rPr lang="ko-KR" altLang="en-US"/>
              <a:t>라는 용어의 축약형</a:t>
            </a:r>
            <a:endParaRPr lang="en-US" altLang="ko-KR"/>
          </a:p>
          <a:p>
            <a:pPr lvl="1"/>
            <a:r>
              <a:rPr lang="en-US" altLang="ko-KR"/>
              <a:t>Panel </a:t>
            </a:r>
            <a:r>
              <a:rPr lang="ko-KR" altLang="en-US"/>
              <a:t>데이터는 다차원 데이터의 한 형태</a:t>
            </a:r>
            <a:endParaRPr lang="en-US" altLang="ko-KR"/>
          </a:p>
          <a:p>
            <a:pPr lvl="1"/>
            <a:r>
              <a:rPr lang="en-US" altLang="ko-KR"/>
              <a:t>Python </a:t>
            </a:r>
            <a:r>
              <a:rPr lang="ko-KR" altLang="en-US"/>
              <a:t>기반 도구로 간소화되는 모든 형태의 분석</a:t>
            </a:r>
            <a:endParaRPr lang="en-US" altLang="ko-KR"/>
          </a:p>
          <a:p>
            <a:r>
              <a:rPr lang="en-US" altLang="ko-KR"/>
              <a:t>Python Pandas </a:t>
            </a:r>
            <a:r>
              <a:rPr lang="ko-KR" altLang="en-US"/>
              <a:t>라이브러리는 </a:t>
            </a:r>
            <a:r>
              <a:rPr lang="en-US" altLang="ko-KR"/>
              <a:t>2</a:t>
            </a:r>
            <a:r>
              <a:rPr lang="ko-KR" altLang="en-US"/>
              <a:t>가지 기본 데이터 구조를 제공</a:t>
            </a:r>
            <a:endParaRPr lang="en-US" altLang="ko-KR"/>
          </a:p>
          <a:p>
            <a:pPr lvl="1"/>
            <a:r>
              <a:rPr lang="en-US" altLang="ko-KR"/>
              <a:t>Series : 1</a:t>
            </a:r>
            <a:r>
              <a:rPr lang="ko-KR" altLang="en-US"/>
              <a:t>차원 배열 </a:t>
            </a:r>
            <a:endParaRPr lang="en-US" altLang="ko-KR"/>
          </a:p>
          <a:p>
            <a:pPr lvl="2"/>
            <a:r>
              <a:rPr lang="ko-KR" altLang="en-US"/>
              <a:t>값 </a:t>
            </a:r>
            <a:r>
              <a:rPr lang="en-US" altLang="ko-KR"/>
              <a:t>(values)</a:t>
            </a:r>
          </a:p>
          <a:p>
            <a:pPr lvl="2"/>
            <a:r>
              <a:rPr lang="ko-KR" altLang="en-US"/>
              <a:t>인덱스</a:t>
            </a:r>
            <a:r>
              <a:rPr lang="en-US" altLang="ko-KR"/>
              <a:t>(index)</a:t>
            </a:r>
          </a:p>
          <a:p>
            <a:pPr lvl="1"/>
            <a:r>
              <a:rPr lang="en-US" altLang="ko-KR"/>
              <a:t>DataFrame : 2</a:t>
            </a:r>
            <a:r>
              <a:rPr lang="ko-KR" altLang="en-US"/>
              <a:t>차원 배열</a:t>
            </a:r>
            <a:endParaRPr lang="en-US" altLang="ko-KR"/>
          </a:p>
          <a:p>
            <a:pPr lvl="2"/>
            <a:r>
              <a:rPr lang="en-US" altLang="ko-KR"/>
              <a:t>df = pd.DataFrame()</a:t>
            </a:r>
          </a:p>
          <a:p>
            <a:pPr lvl="1"/>
            <a:endParaRPr lang="en-US" altLang="ko-KR"/>
          </a:p>
          <a:p>
            <a:pPr lvl="1"/>
            <a:endParaRPr lang="ko-KR" altLang="en-US"/>
          </a:p>
        </p:txBody>
      </p:sp>
    </p:spTree>
    <p:extLst>
      <p:ext uri="{BB962C8B-B14F-4D97-AF65-F5344CB8AC3E}">
        <p14:creationId xmlns:p14="http://schemas.microsoft.com/office/powerpoint/2010/main" val="1466748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D8325AE-BEF5-4A18-8D96-6FCBABD59764}"/>
              </a:ext>
            </a:extLst>
          </p:cNvPr>
          <p:cNvSpPr>
            <a:spLocks noGrp="1"/>
          </p:cNvSpPr>
          <p:nvPr>
            <p:ph type="sldNum" sz="quarter" idx="12"/>
          </p:nvPr>
        </p:nvSpPr>
        <p:spPr/>
        <p:txBody>
          <a:bodyPr/>
          <a:lstStyle/>
          <a:p>
            <a:fld id="{634DECA5-6CD8-44AF-ACED-5DC73A540B1E}" type="slidenum">
              <a:rPr lang="ko-KR" altLang="en-US" smtClean="0"/>
              <a:pPr/>
              <a:t>12</a:t>
            </a:fld>
            <a:endParaRPr lang="ko-KR" altLang="en-US"/>
          </a:p>
        </p:txBody>
      </p:sp>
      <p:sp>
        <p:nvSpPr>
          <p:cNvPr id="4" name="제목 3">
            <a:extLst>
              <a:ext uri="{FF2B5EF4-FFF2-40B4-BE49-F238E27FC236}">
                <a16:creationId xmlns:a16="http://schemas.microsoft.com/office/drawing/2014/main" id="{919201D3-1670-42F7-A0AD-E92A17090DBA}"/>
              </a:ext>
            </a:extLst>
          </p:cNvPr>
          <p:cNvSpPr>
            <a:spLocks noGrp="1"/>
          </p:cNvSpPr>
          <p:nvPr>
            <p:ph type="title"/>
          </p:nvPr>
        </p:nvSpPr>
        <p:spPr/>
        <p:txBody>
          <a:bodyPr/>
          <a:lstStyle/>
          <a:p>
            <a:r>
              <a:rPr lang="ko-KR" altLang="en-US"/>
              <a:t>판다스 </a:t>
            </a:r>
            <a:r>
              <a:rPr lang="en-US" altLang="ko-KR"/>
              <a:t>(Pandas) DataFrame : 2</a:t>
            </a:r>
            <a:r>
              <a:rPr lang="ko-KR" altLang="en-US"/>
              <a:t>차원 데이터</a:t>
            </a:r>
          </a:p>
        </p:txBody>
      </p:sp>
      <p:sp>
        <p:nvSpPr>
          <p:cNvPr id="7" name="내용 개체 틀 6">
            <a:extLst>
              <a:ext uri="{FF2B5EF4-FFF2-40B4-BE49-F238E27FC236}">
                <a16:creationId xmlns:a16="http://schemas.microsoft.com/office/drawing/2014/main" id="{D59CF9C0-3B8D-4A15-BCDA-8C71A0B449D5}"/>
              </a:ext>
            </a:extLst>
          </p:cNvPr>
          <p:cNvSpPr>
            <a:spLocks noGrp="1"/>
          </p:cNvSpPr>
          <p:nvPr>
            <p:ph idx="1"/>
          </p:nvPr>
        </p:nvSpPr>
        <p:spPr/>
        <p:txBody>
          <a:bodyPr/>
          <a:lstStyle/>
          <a:p>
            <a:r>
              <a:rPr lang="en-US" altLang="ko-KR">
                <a:solidFill>
                  <a:srgbClr val="24292F"/>
                </a:solidFill>
                <a:latin typeface="Noto Sans KR" panose="020B0500000000000000" pitchFamily="34" charset="-127"/>
                <a:ea typeface="Noto Sans KR" panose="020B0500000000000000" pitchFamily="34" charset="-127"/>
              </a:rPr>
              <a:t>Pandas </a:t>
            </a:r>
            <a:r>
              <a:rPr lang="ko-KR" altLang="en-US">
                <a:solidFill>
                  <a:srgbClr val="24292F"/>
                </a:solidFill>
                <a:latin typeface="Noto Sans KR" panose="020B0500000000000000" pitchFamily="34" charset="-127"/>
                <a:ea typeface="Noto Sans KR" panose="020B0500000000000000" pitchFamily="34" charset="-127"/>
              </a:rPr>
              <a:t>데이터 프레임</a:t>
            </a:r>
            <a:r>
              <a:rPr lang="en-US" altLang="ko-KR">
                <a:solidFill>
                  <a:srgbClr val="24292F"/>
                </a:solidFill>
                <a:latin typeface="Noto Sans KR" panose="020B0500000000000000" pitchFamily="34" charset="-127"/>
                <a:ea typeface="Noto Sans KR" panose="020B0500000000000000" pitchFamily="34" charset="-127"/>
              </a:rPr>
              <a:t>(DataFrame)</a:t>
            </a:r>
            <a:r>
              <a:rPr lang="ko-KR" altLang="en-US">
                <a:solidFill>
                  <a:srgbClr val="24292F"/>
                </a:solidFill>
                <a:latin typeface="Noto Sans KR" panose="020B0500000000000000" pitchFamily="34" charset="-127"/>
                <a:ea typeface="Noto Sans KR" panose="020B0500000000000000" pitchFamily="34" charset="-127"/>
              </a:rPr>
              <a:t>은 </a:t>
            </a:r>
            <a:r>
              <a:rPr lang="en-US" altLang="ko-KR">
                <a:solidFill>
                  <a:srgbClr val="24292F"/>
                </a:solidFill>
                <a:latin typeface="Noto Sans KR" panose="020B0500000000000000" pitchFamily="34" charset="-127"/>
                <a:ea typeface="Noto Sans KR" panose="020B0500000000000000" pitchFamily="34" charset="-127"/>
              </a:rPr>
              <a:t>2</a:t>
            </a:r>
            <a:r>
              <a:rPr lang="ko-KR" altLang="en-US">
                <a:solidFill>
                  <a:srgbClr val="24292F"/>
                </a:solidFill>
                <a:latin typeface="Noto Sans KR" panose="020B0500000000000000" pitchFamily="34" charset="-127"/>
                <a:ea typeface="Noto Sans KR" panose="020B0500000000000000" pitchFamily="34" charset="-127"/>
              </a:rPr>
              <a:t>차원 데이터 구조</a:t>
            </a:r>
            <a:r>
              <a:rPr lang="en-US" altLang="ko-KR">
                <a:solidFill>
                  <a:srgbClr val="24292F"/>
                </a:solidFill>
                <a:latin typeface="Noto Sans KR" panose="020B0500000000000000" pitchFamily="34" charset="-127"/>
                <a:ea typeface="Noto Sans KR" panose="020B0500000000000000" pitchFamily="34" charset="-127"/>
              </a:rPr>
              <a:t> </a:t>
            </a:r>
          </a:p>
          <a:p>
            <a:pPr lvl="1"/>
            <a:r>
              <a:rPr lang="ko-KR" altLang="en-US">
                <a:solidFill>
                  <a:srgbClr val="24292F"/>
                </a:solidFill>
                <a:latin typeface="Noto Sans KR" panose="020B0500000000000000" pitchFamily="34" charset="-127"/>
                <a:ea typeface="Noto Sans KR" panose="020B0500000000000000" pitchFamily="34" charset="-127"/>
              </a:rPr>
              <a:t>레이블이 지정된 축</a:t>
            </a:r>
            <a:r>
              <a:rPr lang="en-US" altLang="ko-KR">
                <a:solidFill>
                  <a:srgbClr val="24292F"/>
                </a:solidFill>
                <a:latin typeface="Noto Sans KR" panose="020B0500000000000000" pitchFamily="34" charset="-127"/>
                <a:ea typeface="Noto Sans KR" panose="020B0500000000000000" pitchFamily="34" charset="-127"/>
              </a:rPr>
              <a:t>(</a:t>
            </a:r>
            <a:r>
              <a:rPr lang="ko-KR" altLang="en-US">
                <a:solidFill>
                  <a:srgbClr val="24292F"/>
                </a:solidFill>
                <a:latin typeface="Noto Sans KR" panose="020B0500000000000000" pitchFamily="34" charset="-127"/>
                <a:ea typeface="Noto Sans KR" panose="020B0500000000000000" pitchFamily="34" charset="-127"/>
              </a:rPr>
              <a:t>행 및 열</a:t>
            </a:r>
            <a:r>
              <a:rPr lang="en-US" altLang="ko-KR">
                <a:solidFill>
                  <a:srgbClr val="24292F"/>
                </a:solidFill>
                <a:latin typeface="Noto Sans KR" panose="020B0500000000000000" pitchFamily="34" charset="-127"/>
                <a:ea typeface="Noto Sans KR" panose="020B0500000000000000" pitchFamily="34" charset="-127"/>
              </a:rPr>
              <a:t>)</a:t>
            </a:r>
            <a:r>
              <a:rPr lang="ko-KR" altLang="en-US">
                <a:solidFill>
                  <a:srgbClr val="24292F"/>
                </a:solidFill>
                <a:latin typeface="Noto Sans KR" panose="020B0500000000000000" pitchFamily="34" charset="-127"/>
                <a:ea typeface="Noto Sans KR" panose="020B0500000000000000" pitchFamily="34" charset="-127"/>
              </a:rPr>
              <a:t>이 있는 </a:t>
            </a:r>
            <a:r>
              <a:rPr lang="en-US" altLang="ko-KR">
                <a:solidFill>
                  <a:srgbClr val="24292F"/>
                </a:solidFill>
                <a:latin typeface="Noto Sans KR" panose="020B0500000000000000" pitchFamily="34" charset="-127"/>
                <a:ea typeface="Noto Sans KR" panose="020B0500000000000000" pitchFamily="34" charset="-127"/>
              </a:rPr>
              <a:t>2</a:t>
            </a:r>
            <a:r>
              <a:rPr lang="ko-KR" altLang="en-US">
                <a:solidFill>
                  <a:srgbClr val="24292F"/>
                </a:solidFill>
                <a:latin typeface="Noto Sans KR" panose="020B0500000000000000" pitchFamily="34" charset="-127"/>
                <a:ea typeface="Noto Sans KR" panose="020B0500000000000000" pitchFamily="34" charset="-127"/>
              </a:rPr>
              <a:t>차원 크기 변경 가능한 행과 열에서 테이블 형식으로 정렬</a:t>
            </a:r>
            <a:endParaRPr lang="en-US" altLang="ko-KR">
              <a:solidFill>
                <a:srgbClr val="24292F"/>
              </a:solidFill>
              <a:latin typeface="Noto Sans KR" panose="020B0500000000000000" pitchFamily="34" charset="-127"/>
              <a:ea typeface="Noto Sans KR" panose="020B0500000000000000" pitchFamily="34" charset="-127"/>
            </a:endParaRPr>
          </a:p>
          <a:p>
            <a:pPr lvl="1"/>
            <a:r>
              <a:rPr lang="ko-KR" altLang="en-US">
                <a:solidFill>
                  <a:srgbClr val="24292F"/>
                </a:solidFill>
                <a:latin typeface="Noto Sans KR" panose="020B0500000000000000" pitchFamily="34" charset="-127"/>
                <a:ea typeface="Noto Sans KR" panose="020B0500000000000000" pitchFamily="34" charset="-127"/>
              </a:rPr>
              <a:t>데이터</a:t>
            </a:r>
            <a:r>
              <a:rPr lang="en-US" altLang="ko-KR">
                <a:solidFill>
                  <a:srgbClr val="24292F"/>
                </a:solidFill>
                <a:latin typeface="Noto Sans KR" panose="020B0500000000000000" pitchFamily="34" charset="-127"/>
                <a:ea typeface="Noto Sans KR" panose="020B0500000000000000" pitchFamily="34" charset="-127"/>
              </a:rPr>
              <a:t>, </a:t>
            </a:r>
            <a:r>
              <a:rPr lang="ko-KR" altLang="en-US">
                <a:solidFill>
                  <a:srgbClr val="24292F"/>
                </a:solidFill>
                <a:latin typeface="Noto Sans KR" panose="020B0500000000000000" pitchFamily="34" charset="-127"/>
                <a:ea typeface="Noto Sans KR" panose="020B0500000000000000" pitchFamily="34" charset="-127"/>
              </a:rPr>
              <a:t>행 및 열의 세 가지 주요 구성 요소로 구성</a:t>
            </a:r>
            <a:endParaRPr lang="en-US" altLang="ko-KR">
              <a:solidFill>
                <a:srgbClr val="24292F"/>
              </a:solidFill>
              <a:latin typeface="Noto Sans KR" panose="020B0500000000000000" pitchFamily="34" charset="-127"/>
              <a:ea typeface="Noto Sans KR" panose="020B0500000000000000" pitchFamily="34" charset="-127"/>
            </a:endParaRPr>
          </a:p>
          <a:p>
            <a:pPr lvl="1"/>
            <a:r>
              <a:rPr lang="en-US" altLang="ko-KR"/>
              <a:t>“pandas”</a:t>
            </a:r>
            <a:r>
              <a:rPr lang="ko-KR" altLang="en-US"/>
              <a:t>라고 쓰는 대신 </a:t>
            </a:r>
            <a:r>
              <a:rPr lang="en-US" altLang="ko-KR"/>
              <a:t>pd</a:t>
            </a:r>
            <a:r>
              <a:rPr lang="ko-KR" altLang="en-US"/>
              <a:t>를 사용한다</a:t>
            </a:r>
            <a:r>
              <a:rPr lang="en-US" altLang="ko-KR"/>
              <a:t>.</a:t>
            </a:r>
          </a:p>
          <a:p>
            <a:pPr lvl="1"/>
            <a:r>
              <a:rPr lang="en-US" altLang="ko-KR"/>
              <a:t>import</a:t>
            </a:r>
            <a:r>
              <a:rPr lang="ko-KR" altLang="en-US"/>
              <a:t> </a:t>
            </a:r>
            <a:r>
              <a:rPr lang="en-US" altLang="ko-KR"/>
              <a:t>pandas</a:t>
            </a:r>
            <a:r>
              <a:rPr lang="ko-KR" altLang="en-US"/>
              <a:t> </a:t>
            </a:r>
            <a:r>
              <a:rPr lang="en-US" altLang="ko-KR"/>
              <a:t>as</a:t>
            </a:r>
            <a:r>
              <a:rPr lang="ko-KR" altLang="en-US"/>
              <a:t> </a:t>
            </a:r>
            <a:r>
              <a:rPr lang="en-US" altLang="ko-KR"/>
              <a:t>pd</a:t>
            </a:r>
            <a:r>
              <a:rPr lang="ko-KR" altLang="en-US"/>
              <a:t> </a:t>
            </a:r>
          </a:p>
          <a:p>
            <a:endParaRPr lang="ko-KR" altLang="en-US"/>
          </a:p>
        </p:txBody>
      </p:sp>
      <p:pic>
        <p:nvPicPr>
          <p:cNvPr id="5" name="Picture 2" descr="https://wikidocs.net/images/page/205142/creating_dataframe1.png">
            <a:extLst>
              <a:ext uri="{FF2B5EF4-FFF2-40B4-BE49-F238E27FC236}">
                <a16:creationId xmlns:a16="http://schemas.microsoft.com/office/drawing/2014/main" id="{DC9BDD02-D9FD-4C69-B8D8-0255276EA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342" y="2427817"/>
            <a:ext cx="9489781" cy="3585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931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4E1182B6-788A-4602-9F58-BB3450199731}"/>
              </a:ext>
            </a:extLst>
          </p:cNvPr>
          <p:cNvSpPr>
            <a:spLocks noGrp="1"/>
          </p:cNvSpPr>
          <p:nvPr>
            <p:ph type="sldNum" sz="quarter" idx="12"/>
          </p:nvPr>
        </p:nvSpPr>
        <p:spPr/>
        <p:txBody>
          <a:bodyPr/>
          <a:lstStyle/>
          <a:p>
            <a:fld id="{634DECA5-6CD8-44AF-ACED-5DC73A540B1E}" type="slidenum">
              <a:rPr lang="ko-KR" altLang="en-US" smtClean="0"/>
              <a:pPr/>
              <a:t>13</a:t>
            </a:fld>
            <a:endParaRPr lang="ko-KR" altLang="en-US"/>
          </a:p>
        </p:txBody>
      </p:sp>
      <p:sp>
        <p:nvSpPr>
          <p:cNvPr id="4" name="제목 3">
            <a:extLst>
              <a:ext uri="{FF2B5EF4-FFF2-40B4-BE49-F238E27FC236}">
                <a16:creationId xmlns:a16="http://schemas.microsoft.com/office/drawing/2014/main" id="{94E94B83-DAAB-4664-A7D3-9A09B30D57BF}"/>
              </a:ext>
            </a:extLst>
          </p:cNvPr>
          <p:cNvSpPr>
            <a:spLocks noGrp="1"/>
          </p:cNvSpPr>
          <p:nvPr>
            <p:ph type="title"/>
          </p:nvPr>
        </p:nvSpPr>
        <p:spPr/>
        <p:txBody>
          <a:bodyPr/>
          <a:lstStyle/>
          <a:p>
            <a:r>
              <a:rPr lang="ko-KR" altLang="en-US"/>
              <a:t>판다스 시리즈 실습 </a:t>
            </a:r>
            <a:endParaRPr lang="en-US" altLang="ko-KR"/>
          </a:p>
        </p:txBody>
      </p:sp>
      <p:pic>
        <p:nvPicPr>
          <p:cNvPr id="7" name="그림 6">
            <a:extLst>
              <a:ext uri="{FF2B5EF4-FFF2-40B4-BE49-F238E27FC236}">
                <a16:creationId xmlns:a16="http://schemas.microsoft.com/office/drawing/2014/main" id="{98732EE1-6E43-4A64-A827-983C8E928AA5}"/>
              </a:ext>
            </a:extLst>
          </p:cNvPr>
          <p:cNvPicPr>
            <a:picLocks noChangeAspect="1"/>
          </p:cNvPicPr>
          <p:nvPr/>
        </p:nvPicPr>
        <p:blipFill rotWithShape="1">
          <a:blip r:embed="rId2"/>
          <a:srcRect l="2768" t="9546" r="3917" b="68450"/>
          <a:stretch/>
        </p:blipFill>
        <p:spPr>
          <a:xfrm>
            <a:off x="631255" y="1149062"/>
            <a:ext cx="5239082" cy="1111375"/>
          </a:xfrm>
          <a:prstGeom prst="rect">
            <a:avLst/>
          </a:prstGeom>
        </p:spPr>
      </p:pic>
      <p:pic>
        <p:nvPicPr>
          <p:cNvPr id="8" name="그림 7">
            <a:extLst>
              <a:ext uri="{FF2B5EF4-FFF2-40B4-BE49-F238E27FC236}">
                <a16:creationId xmlns:a16="http://schemas.microsoft.com/office/drawing/2014/main" id="{28ACA5CD-A3F7-4344-B584-6FC904D2785D}"/>
              </a:ext>
            </a:extLst>
          </p:cNvPr>
          <p:cNvPicPr>
            <a:picLocks noChangeAspect="1"/>
          </p:cNvPicPr>
          <p:nvPr/>
        </p:nvPicPr>
        <p:blipFill rotWithShape="1">
          <a:blip r:embed="rId2"/>
          <a:srcRect l="2768" t="76759" r="9874" b="-1"/>
          <a:stretch/>
        </p:blipFill>
        <p:spPr>
          <a:xfrm>
            <a:off x="631255" y="4456787"/>
            <a:ext cx="5781141" cy="1383707"/>
          </a:xfrm>
          <a:prstGeom prst="rect">
            <a:avLst/>
          </a:prstGeom>
        </p:spPr>
      </p:pic>
      <p:pic>
        <p:nvPicPr>
          <p:cNvPr id="9" name="그림 8">
            <a:extLst>
              <a:ext uri="{FF2B5EF4-FFF2-40B4-BE49-F238E27FC236}">
                <a16:creationId xmlns:a16="http://schemas.microsoft.com/office/drawing/2014/main" id="{3B172A0A-C4F6-4760-8E4C-C1BD298DC96D}"/>
              </a:ext>
            </a:extLst>
          </p:cNvPr>
          <p:cNvPicPr>
            <a:picLocks noChangeAspect="1"/>
          </p:cNvPicPr>
          <p:nvPr/>
        </p:nvPicPr>
        <p:blipFill rotWithShape="1">
          <a:blip r:embed="rId2"/>
          <a:srcRect l="2768" t="34768" r="54975" b="27820"/>
          <a:stretch/>
        </p:blipFill>
        <p:spPr>
          <a:xfrm>
            <a:off x="631255" y="2260437"/>
            <a:ext cx="2757565" cy="2196350"/>
          </a:xfrm>
          <a:prstGeom prst="rect">
            <a:avLst/>
          </a:prstGeom>
        </p:spPr>
      </p:pic>
    </p:spTree>
    <p:extLst>
      <p:ext uri="{BB962C8B-B14F-4D97-AF65-F5344CB8AC3E}">
        <p14:creationId xmlns:p14="http://schemas.microsoft.com/office/powerpoint/2010/main" val="903460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92120E4-E0D6-4467-9DDB-8CD1F7EA9999}"/>
              </a:ext>
            </a:extLst>
          </p:cNvPr>
          <p:cNvSpPr>
            <a:spLocks noGrp="1"/>
          </p:cNvSpPr>
          <p:nvPr>
            <p:ph type="sldNum" sz="quarter" idx="12"/>
          </p:nvPr>
        </p:nvSpPr>
        <p:spPr/>
        <p:txBody>
          <a:bodyPr/>
          <a:lstStyle/>
          <a:p>
            <a:fld id="{634DECA5-6CD8-44AF-ACED-5DC73A540B1E}" type="slidenum">
              <a:rPr lang="ko-KR" altLang="en-US" smtClean="0"/>
              <a:pPr/>
              <a:t>14</a:t>
            </a:fld>
            <a:endParaRPr lang="ko-KR" altLang="en-US"/>
          </a:p>
        </p:txBody>
      </p:sp>
      <p:sp>
        <p:nvSpPr>
          <p:cNvPr id="3" name="내용 개체 틀 2">
            <a:extLst>
              <a:ext uri="{FF2B5EF4-FFF2-40B4-BE49-F238E27FC236}">
                <a16:creationId xmlns:a16="http://schemas.microsoft.com/office/drawing/2014/main" id="{8F2A2C13-8004-4C6C-87C8-BDEE0140DE9B}"/>
              </a:ext>
            </a:extLst>
          </p:cNvPr>
          <p:cNvSpPr>
            <a:spLocks noGrp="1"/>
          </p:cNvSpPr>
          <p:nvPr>
            <p:ph idx="4294967295"/>
          </p:nvPr>
        </p:nvSpPr>
        <p:spPr>
          <a:xfrm>
            <a:off x="389614" y="844331"/>
            <a:ext cx="11545294" cy="5301738"/>
          </a:xfrm>
        </p:spPr>
        <p:txBody>
          <a:bodyPr/>
          <a:lstStyle/>
          <a:p>
            <a:r>
              <a:rPr lang="en-US" altLang="ko-KR"/>
              <a:t>Pandas</a:t>
            </a:r>
            <a:r>
              <a:rPr lang="ko-KR" altLang="en-US"/>
              <a:t>는 </a:t>
            </a:r>
            <a:r>
              <a:rPr lang="en-US" altLang="ko-KR"/>
              <a:t>CSV, </a:t>
            </a:r>
            <a:r>
              <a:rPr lang="ko-KR" altLang="en-US"/>
              <a:t>텍스트</a:t>
            </a:r>
            <a:r>
              <a:rPr lang="en-US" altLang="ko-KR"/>
              <a:t>, Excel, SQL, HTML, JSON </a:t>
            </a:r>
            <a:r>
              <a:rPr lang="ko-KR" altLang="en-US"/>
              <a:t>등 다양한 데이터 파일을 읽을 수 있다</a:t>
            </a:r>
            <a:r>
              <a:rPr lang="en-US" altLang="ko-KR"/>
              <a:t>.</a:t>
            </a:r>
          </a:p>
          <a:p>
            <a:pPr lvl="1"/>
            <a:r>
              <a:rPr lang="en-US" altLang="ko-KR"/>
              <a:t>df</a:t>
            </a:r>
            <a:r>
              <a:rPr lang="ko-KR" altLang="en-US"/>
              <a:t> </a:t>
            </a:r>
            <a:r>
              <a:rPr lang="en-US" altLang="ko-KR"/>
              <a:t>=</a:t>
            </a:r>
            <a:r>
              <a:rPr lang="ko-KR" altLang="en-US"/>
              <a:t> </a:t>
            </a:r>
            <a:r>
              <a:rPr lang="en-US" altLang="ko-KR"/>
              <a:t>pd.read_csv() </a:t>
            </a:r>
            <a:endParaRPr lang="ko-KR" altLang="en-US"/>
          </a:p>
        </p:txBody>
      </p:sp>
      <p:sp>
        <p:nvSpPr>
          <p:cNvPr id="4" name="제목 3">
            <a:extLst>
              <a:ext uri="{FF2B5EF4-FFF2-40B4-BE49-F238E27FC236}">
                <a16:creationId xmlns:a16="http://schemas.microsoft.com/office/drawing/2014/main" id="{9984D1F6-E51B-47C0-8EF0-F45B4A83BF4E}"/>
              </a:ext>
            </a:extLst>
          </p:cNvPr>
          <p:cNvSpPr>
            <a:spLocks noGrp="1"/>
          </p:cNvSpPr>
          <p:nvPr>
            <p:ph type="title"/>
          </p:nvPr>
        </p:nvSpPr>
        <p:spPr/>
        <p:txBody>
          <a:bodyPr/>
          <a:lstStyle/>
          <a:p>
            <a:r>
              <a:rPr lang="ko-KR" altLang="en-US"/>
              <a:t>판다스 데이터프레임 </a:t>
            </a:r>
          </a:p>
        </p:txBody>
      </p:sp>
      <p:pic>
        <p:nvPicPr>
          <p:cNvPr id="5" name="그림 4">
            <a:extLst>
              <a:ext uri="{FF2B5EF4-FFF2-40B4-BE49-F238E27FC236}">
                <a16:creationId xmlns:a16="http://schemas.microsoft.com/office/drawing/2014/main" id="{782A9045-4532-40D3-B4BC-D46BDC273B40}"/>
              </a:ext>
            </a:extLst>
          </p:cNvPr>
          <p:cNvPicPr>
            <a:picLocks noChangeAspect="1"/>
          </p:cNvPicPr>
          <p:nvPr/>
        </p:nvPicPr>
        <p:blipFill>
          <a:blip r:embed="rId2"/>
          <a:stretch>
            <a:fillRect/>
          </a:stretch>
        </p:blipFill>
        <p:spPr>
          <a:xfrm>
            <a:off x="395287" y="1795462"/>
            <a:ext cx="11401425" cy="2276475"/>
          </a:xfrm>
          <a:prstGeom prst="rect">
            <a:avLst/>
          </a:prstGeom>
        </p:spPr>
      </p:pic>
      <p:pic>
        <p:nvPicPr>
          <p:cNvPr id="6" name="그림 5">
            <a:extLst>
              <a:ext uri="{FF2B5EF4-FFF2-40B4-BE49-F238E27FC236}">
                <a16:creationId xmlns:a16="http://schemas.microsoft.com/office/drawing/2014/main" id="{F7A6D50E-21D6-423E-AF44-3E5A37C22A61}"/>
              </a:ext>
            </a:extLst>
          </p:cNvPr>
          <p:cNvPicPr>
            <a:picLocks noChangeAspect="1"/>
          </p:cNvPicPr>
          <p:nvPr/>
        </p:nvPicPr>
        <p:blipFill>
          <a:blip r:embed="rId3"/>
          <a:stretch>
            <a:fillRect/>
          </a:stretch>
        </p:blipFill>
        <p:spPr>
          <a:xfrm>
            <a:off x="533400" y="4071937"/>
            <a:ext cx="6781800" cy="2190750"/>
          </a:xfrm>
          <a:prstGeom prst="rect">
            <a:avLst/>
          </a:prstGeom>
        </p:spPr>
      </p:pic>
    </p:spTree>
    <p:extLst>
      <p:ext uri="{BB962C8B-B14F-4D97-AF65-F5344CB8AC3E}">
        <p14:creationId xmlns:p14="http://schemas.microsoft.com/office/powerpoint/2010/main" val="4112831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92120E4-E0D6-4467-9DDB-8CD1F7EA9999}"/>
              </a:ext>
            </a:extLst>
          </p:cNvPr>
          <p:cNvSpPr>
            <a:spLocks noGrp="1"/>
          </p:cNvSpPr>
          <p:nvPr>
            <p:ph type="sldNum" sz="quarter" idx="12"/>
          </p:nvPr>
        </p:nvSpPr>
        <p:spPr/>
        <p:txBody>
          <a:bodyPr/>
          <a:lstStyle/>
          <a:p>
            <a:fld id="{634DECA5-6CD8-44AF-ACED-5DC73A540B1E}" type="slidenum">
              <a:rPr lang="ko-KR" altLang="en-US" smtClean="0"/>
              <a:pPr/>
              <a:t>15</a:t>
            </a:fld>
            <a:endParaRPr lang="ko-KR" altLang="en-US"/>
          </a:p>
        </p:txBody>
      </p:sp>
      <p:sp>
        <p:nvSpPr>
          <p:cNvPr id="4" name="제목 3">
            <a:extLst>
              <a:ext uri="{FF2B5EF4-FFF2-40B4-BE49-F238E27FC236}">
                <a16:creationId xmlns:a16="http://schemas.microsoft.com/office/drawing/2014/main" id="{9984D1F6-E51B-47C0-8EF0-F45B4A83BF4E}"/>
              </a:ext>
            </a:extLst>
          </p:cNvPr>
          <p:cNvSpPr>
            <a:spLocks noGrp="1"/>
          </p:cNvSpPr>
          <p:nvPr>
            <p:ph type="title"/>
          </p:nvPr>
        </p:nvSpPr>
        <p:spPr/>
        <p:txBody>
          <a:bodyPr>
            <a:normAutofit/>
          </a:bodyPr>
          <a:lstStyle/>
          <a:p>
            <a:r>
              <a:rPr lang="ko-KR" altLang="en-US"/>
              <a:t>판다스 데이터프레임 </a:t>
            </a:r>
          </a:p>
        </p:txBody>
      </p:sp>
      <p:pic>
        <p:nvPicPr>
          <p:cNvPr id="5" name="그림 4">
            <a:extLst>
              <a:ext uri="{FF2B5EF4-FFF2-40B4-BE49-F238E27FC236}">
                <a16:creationId xmlns:a16="http://schemas.microsoft.com/office/drawing/2014/main" id="{A64474F8-DF60-43CB-B6DB-DCA02257FD6A}"/>
              </a:ext>
            </a:extLst>
          </p:cNvPr>
          <p:cNvPicPr>
            <a:picLocks noChangeAspect="1"/>
          </p:cNvPicPr>
          <p:nvPr/>
        </p:nvPicPr>
        <p:blipFill>
          <a:blip r:embed="rId2"/>
          <a:stretch>
            <a:fillRect/>
          </a:stretch>
        </p:blipFill>
        <p:spPr>
          <a:xfrm>
            <a:off x="632810" y="1585912"/>
            <a:ext cx="5295900" cy="3686175"/>
          </a:xfrm>
          <a:prstGeom prst="rect">
            <a:avLst/>
          </a:prstGeom>
        </p:spPr>
      </p:pic>
      <p:pic>
        <p:nvPicPr>
          <p:cNvPr id="6" name="그림 5">
            <a:extLst>
              <a:ext uri="{FF2B5EF4-FFF2-40B4-BE49-F238E27FC236}">
                <a16:creationId xmlns:a16="http://schemas.microsoft.com/office/drawing/2014/main" id="{04E2F72C-F00B-4651-B90A-F1C46C203DB6}"/>
              </a:ext>
            </a:extLst>
          </p:cNvPr>
          <p:cNvPicPr>
            <a:picLocks noChangeAspect="1"/>
          </p:cNvPicPr>
          <p:nvPr/>
        </p:nvPicPr>
        <p:blipFill>
          <a:blip r:embed="rId3"/>
          <a:stretch>
            <a:fillRect/>
          </a:stretch>
        </p:blipFill>
        <p:spPr>
          <a:xfrm>
            <a:off x="6019386" y="2052637"/>
            <a:ext cx="5095875" cy="2352675"/>
          </a:xfrm>
          <a:prstGeom prst="rect">
            <a:avLst/>
          </a:prstGeom>
        </p:spPr>
      </p:pic>
      <p:sp>
        <p:nvSpPr>
          <p:cNvPr id="9" name="직사각형 8">
            <a:extLst>
              <a:ext uri="{FF2B5EF4-FFF2-40B4-BE49-F238E27FC236}">
                <a16:creationId xmlns:a16="http://schemas.microsoft.com/office/drawing/2014/main" id="{A0B9E8F9-F192-4750-9AAA-24995DC42886}"/>
              </a:ext>
            </a:extLst>
          </p:cNvPr>
          <p:cNvSpPr/>
          <p:nvPr/>
        </p:nvSpPr>
        <p:spPr>
          <a:xfrm>
            <a:off x="632810" y="729479"/>
            <a:ext cx="2068130" cy="483146"/>
          </a:xfrm>
          <a:prstGeom prst="rect">
            <a:avLst/>
          </a:prstGeom>
        </p:spPr>
        <p:txBody>
          <a:bodyPr wrap="none">
            <a:spAutoFit/>
          </a:bodyPr>
          <a:lstStyle/>
          <a:p>
            <a:pPr fontAlgn="base">
              <a:lnSpc>
                <a:spcPct val="160000"/>
              </a:lnSpc>
            </a:pPr>
            <a:r>
              <a:rPr lang="en-US" altLang="ko-KR" kern="100">
                <a:solidFill>
                  <a:srgbClr val="C00000"/>
                </a:solidFill>
                <a:latin typeface="Calibri" panose="020F0502020204030204" pitchFamily="34" charset="0"/>
                <a:ea typeface="나눔스퀘어" panose="020B0600000101010101" pitchFamily="50" charset="-127"/>
              </a:rPr>
              <a:t>df = pd.DataFrame()</a:t>
            </a:r>
            <a:endParaRPr lang="en-US" altLang="ko-KR" sz="1000" kern="0" spc="0">
              <a:solidFill>
                <a:srgbClr val="000000"/>
              </a:solidFill>
              <a:effectLst/>
              <a:latin typeface="함초롬바탕" panose="02030604000101010101" pitchFamily="18" charset="-127"/>
            </a:endParaRPr>
          </a:p>
        </p:txBody>
      </p:sp>
    </p:spTree>
    <p:extLst>
      <p:ext uri="{BB962C8B-B14F-4D97-AF65-F5344CB8AC3E}">
        <p14:creationId xmlns:p14="http://schemas.microsoft.com/office/powerpoint/2010/main" val="1671983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92120E4-E0D6-4467-9DDB-8CD1F7EA9999}"/>
              </a:ext>
            </a:extLst>
          </p:cNvPr>
          <p:cNvSpPr>
            <a:spLocks noGrp="1"/>
          </p:cNvSpPr>
          <p:nvPr>
            <p:ph type="sldNum" sz="quarter" idx="12"/>
          </p:nvPr>
        </p:nvSpPr>
        <p:spPr/>
        <p:txBody>
          <a:bodyPr/>
          <a:lstStyle/>
          <a:p>
            <a:fld id="{634DECA5-6CD8-44AF-ACED-5DC73A540B1E}" type="slidenum">
              <a:rPr lang="ko-KR" altLang="en-US" smtClean="0"/>
              <a:pPr/>
              <a:t>16</a:t>
            </a:fld>
            <a:endParaRPr lang="ko-KR" altLang="en-US"/>
          </a:p>
        </p:txBody>
      </p:sp>
      <p:sp>
        <p:nvSpPr>
          <p:cNvPr id="4" name="제목 3">
            <a:extLst>
              <a:ext uri="{FF2B5EF4-FFF2-40B4-BE49-F238E27FC236}">
                <a16:creationId xmlns:a16="http://schemas.microsoft.com/office/drawing/2014/main" id="{9984D1F6-E51B-47C0-8EF0-F45B4A83BF4E}"/>
              </a:ext>
            </a:extLst>
          </p:cNvPr>
          <p:cNvSpPr>
            <a:spLocks noGrp="1"/>
          </p:cNvSpPr>
          <p:nvPr>
            <p:ph type="title"/>
          </p:nvPr>
        </p:nvSpPr>
        <p:spPr/>
        <p:txBody>
          <a:bodyPr/>
          <a:lstStyle/>
          <a:p>
            <a:r>
              <a:rPr lang="ko-KR" altLang="en-US"/>
              <a:t>판다스 데이터프레임</a:t>
            </a:r>
          </a:p>
        </p:txBody>
      </p:sp>
      <p:pic>
        <p:nvPicPr>
          <p:cNvPr id="5" name="그림 4">
            <a:extLst>
              <a:ext uri="{FF2B5EF4-FFF2-40B4-BE49-F238E27FC236}">
                <a16:creationId xmlns:a16="http://schemas.microsoft.com/office/drawing/2014/main" id="{63722584-CB9B-45B1-AF13-7E75B64AB844}"/>
              </a:ext>
            </a:extLst>
          </p:cNvPr>
          <p:cNvPicPr>
            <a:picLocks noChangeAspect="1"/>
          </p:cNvPicPr>
          <p:nvPr/>
        </p:nvPicPr>
        <p:blipFill>
          <a:blip r:embed="rId2"/>
          <a:stretch>
            <a:fillRect/>
          </a:stretch>
        </p:blipFill>
        <p:spPr>
          <a:xfrm>
            <a:off x="504825" y="862012"/>
            <a:ext cx="5010150" cy="2162175"/>
          </a:xfrm>
          <a:prstGeom prst="rect">
            <a:avLst/>
          </a:prstGeom>
        </p:spPr>
      </p:pic>
      <p:pic>
        <p:nvPicPr>
          <p:cNvPr id="6" name="그림 5">
            <a:extLst>
              <a:ext uri="{FF2B5EF4-FFF2-40B4-BE49-F238E27FC236}">
                <a16:creationId xmlns:a16="http://schemas.microsoft.com/office/drawing/2014/main" id="{900E91E2-6F6F-4B29-9B43-0EBA0A40191F}"/>
              </a:ext>
            </a:extLst>
          </p:cNvPr>
          <p:cNvPicPr>
            <a:picLocks noChangeAspect="1"/>
          </p:cNvPicPr>
          <p:nvPr/>
        </p:nvPicPr>
        <p:blipFill>
          <a:blip r:embed="rId3"/>
          <a:stretch>
            <a:fillRect/>
          </a:stretch>
        </p:blipFill>
        <p:spPr>
          <a:xfrm>
            <a:off x="828675" y="3081336"/>
            <a:ext cx="2819400" cy="1962150"/>
          </a:xfrm>
          <a:prstGeom prst="rect">
            <a:avLst/>
          </a:prstGeom>
        </p:spPr>
      </p:pic>
      <p:pic>
        <p:nvPicPr>
          <p:cNvPr id="8" name="그림 7">
            <a:extLst>
              <a:ext uri="{FF2B5EF4-FFF2-40B4-BE49-F238E27FC236}">
                <a16:creationId xmlns:a16="http://schemas.microsoft.com/office/drawing/2014/main" id="{D0635080-C2C2-4D27-9165-9E49FC93F7AE}"/>
              </a:ext>
            </a:extLst>
          </p:cNvPr>
          <p:cNvPicPr>
            <a:picLocks noChangeAspect="1"/>
          </p:cNvPicPr>
          <p:nvPr/>
        </p:nvPicPr>
        <p:blipFill>
          <a:blip r:embed="rId4"/>
          <a:stretch>
            <a:fillRect/>
          </a:stretch>
        </p:blipFill>
        <p:spPr>
          <a:xfrm>
            <a:off x="5862639" y="862012"/>
            <a:ext cx="5362575" cy="3933825"/>
          </a:xfrm>
          <a:prstGeom prst="rect">
            <a:avLst/>
          </a:prstGeom>
        </p:spPr>
      </p:pic>
    </p:spTree>
    <p:extLst>
      <p:ext uri="{BB962C8B-B14F-4D97-AF65-F5344CB8AC3E}">
        <p14:creationId xmlns:p14="http://schemas.microsoft.com/office/powerpoint/2010/main" val="2731409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E6800181-E85B-4487-9D8E-FCFA034B78A0}"/>
              </a:ext>
            </a:extLst>
          </p:cNvPr>
          <p:cNvSpPr>
            <a:spLocks noGrp="1"/>
          </p:cNvSpPr>
          <p:nvPr>
            <p:ph type="sldNum" sz="quarter" idx="12"/>
          </p:nvPr>
        </p:nvSpPr>
        <p:spPr/>
        <p:txBody>
          <a:bodyPr/>
          <a:lstStyle/>
          <a:p>
            <a:fld id="{634DECA5-6CD8-44AF-ACED-5DC73A540B1E}" type="slidenum">
              <a:rPr lang="ko-KR" altLang="en-US" smtClean="0"/>
              <a:pPr/>
              <a:t>17</a:t>
            </a:fld>
            <a:endParaRPr lang="ko-KR" altLang="en-US"/>
          </a:p>
        </p:txBody>
      </p:sp>
      <p:sp>
        <p:nvSpPr>
          <p:cNvPr id="4" name="제목 3">
            <a:extLst>
              <a:ext uri="{FF2B5EF4-FFF2-40B4-BE49-F238E27FC236}">
                <a16:creationId xmlns:a16="http://schemas.microsoft.com/office/drawing/2014/main" id="{AFED4A7D-A347-4FBA-96FC-104A3F912E66}"/>
              </a:ext>
            </a:extLst>
          </p:cNvPr>
          <p:cNvSpPr>
            <a:spLocks noGrp="1"/>
          </p:cNvSpPr>
          <p:nvPr>
            <p:ph type="title"/>
          </p:nvPr>
        </p:nvSpPr>
        <p:spPr/>
        <p:txBody>
          <a:bodyPr/>
          <a:lstStyle/>
          <a:p>
            <a:r>
              <a:rPr lang="en-US" altLang="ko-KR"/>
              <a:t>Pandas</a:t>
            </a:r>
            <a:r>
              <a:rPr lang="ko-KR" altLang="en-US"/>
              <a:t>로 파일 읽고 쓰기 </a:t>
            </a:r>
          </a:p>
        </p:txBody>
      </p:sp>
      <p:sp>
        <p:nvSpPr>
          <p:cNvPr id="3" name="내용 개체 틀 2">
            <a:extLst>
              <a:ext uri="{FF2B5EF4-FFF2-40B4-BE49-F238E27FC236}">
                <a16:creationId xmlns:a16="http://schemas.microsoft.com/office/drawing/2014/main" id="{948533A3-9613-4BCC-9B5E-820038FAC530}"/>
              </a:ext>
            </a:extLst>
          </p:cNvPr>
          <p:cNvSpPr>
            <a:spLocks noGrp="1"/>
          </p:cNvSpPr>
          <p:nvPr>
            <p:ph idx="1"/>
          </p:nvPr>
        </p:nvSpPr>
        <p:spPr/>
        <p:txBody>
          <a:bodyPr/>
          <a:lstStyle/>
          <a:p>
            <a:r>
              <a:rPr lang="en-US" altLang="ko-KR" b="1" dirty="0"/>
              <a:t>Pandas</a:t>
            </a:r>
            <a:r>
              <a:rPr lang="ko-KR" altLang="en-US" b="1" dirty="0"/>
              <a:t>에서 </a:t>
            </a:r>
            <a:r>
              <a:rPr lang="en-US" altLang="ko-KR" b="1" dirty="0" err="1"/>
              <a:t>DataFrame</a:t>
            </a:r>
            <a:r>
              <a:rPr lang="ko-KR" altLang="en-US" b="1" dirty="0"/>
              <a:t>을 </a:t>
            </a:r>
            <a:r>
              <a:rPr lang="en-US" altLang="ko-KR" b="1" dirty="0"/>
              <a:t>CSV</a:t>
            </a:r>
            <a:r>
              <a:rPr lang="ko-KR" altLang="en-US" b="1" dirty="0"/>
              <a:t>로 내보내는 방법</a:t>
            </a:r>
            <a:endParaRPr lang="en-US" altLang="ko-KR" b="1" dirty="0"/>
          </a:p>
          <a:p>
            <a:pPr lvl="1"/>
            <a:r>
              <a:rPr lang="ko-KR" altLang="en-US" b="1" dirty="0" err="1"/>
              <a:t>매서드</a:t>
            </a:r>
            <a:r>
              <a:rPr lang="ko-KR" altLang="en-US" b="1" dirty="0"/>
              <a:t> </a:t>
            </a:r>
            <a:r>
              <a:rPr lang="en-US" altLang="ko-KR" b="1" dirty="0"/>
              <a:t>.</a:t>
            </a:r>
            <a:r>
              <a:rPr lang="en-US" altLang="ko-KR" b="1" dirty="0" err="1"/>
              <a:t>to_csv</a:t>
            </a:r>
            <a:r>
              <a:rPr lang="en-US" altLang="ko-KR" b="1" dirty="0"/>
              <a:t>()</a:t>
            </a:r>
            <a:r>
              <a:rPr lang="ko-KR" altLang="en-US" b="1" dirty="0"/>
              <a:t>는 </a:t>
            </a:r>
            <a:r>
              <a:rPr lang="en-US" altLang="ko-KR" b="1" dirty="0"/>
              <a:t>CSV </a:t>
            </a:r>
            <a:r>
              <a:rPr lang="ko-KR" altLang="en-US" b="1" dirty="0" err="1"/>
              <a:t>포멧으로</a:t>
            </a:r>
            <a:r>
              <a:rPr lang="ko-KR" altLang="en-US" b="1" dirty="0"/>
              <a:t> 지정</a:t>
            </a:r>
            <a:endParaRPr lang="en-US" altLang="ko-KR" b="1" dirty="0"/>
          </a:p>
          <a:p>
            <a:pPr lvl="2"/>
            <a:r>
              <a:rPr lang="ko-KR" altLang="en-US" b="1" dirty="0"/>
              <a:t>생성된 파일은 왼쪽 폴더 모양을 클릭하면 </a:t>
            </a:r>
            <a:r>
              <a:rPr lang="en-US" altLang="ko-KR" b="1" dirty="0"/>
              <a:t>sample.csv</a:t>
            </a:r>
            <a:r>
              <a:rPr lang="ko-KR" altLang="en-US" b="1" dirty="0"/>
              <a:t>를 </a:t>
            </a:r>
            <a:r>
              <a:rPr lang="ko-KR" altLang="en-US" b="1" dirty="0" err="1"/>
              <a:t>볼수</a:t>
            </a:r>
            <a:r>
              <a:rPr lang="ko-KR" altLang="en-US" b="1" dirty="0"/>
              <a:t> 있다</a:t>
            </a:r>
            <a:r>
              <a:rPr lang="en-US" altLang="ko-KR" b="1" dirty="0"/>
              <a:t>.</a:t>
            </a:r>
          </a:p>
          <a:p>
            <a:pPr lvl="2"/>
            <a:endParaRPr lang="en-US" altLang="ko-KR" b="1" dirty="0"/>
          </a:p>
          <a:p>
            <a:pPr lvl="2"/>
            <a:endParaRPr lang="en-US" altLang="ko-KR" b="1" dirty="0"/>
          </a:p>
          <a:p>
            <a:pPr lvl="2"/>
            <a:endParaRPr lang="en-US" altLang="ko-KR" b="1" dirty="0"/>
          </a:p>
          <a:p>
            <a:pPr lvl="2"/>
            <a:endParaRPr lang="en-US" altLang="ko-KR" b="1" dirty="0"/>
          </a:p>
          <a:p>
            <a:pPr lvl="2"/>
            <a:endParaRPr lang="en-US" altLang="ko-KR" b="1" dirty="0"/>
          </a:p>
          <a:p>
            <a:pPr lvl="2"/>
            <a:endParaRPr lang="en-US" altLang="ko-KR" b="1" dirty="0"/>
          </a:p>
          <a:p>
            <a:pPr lvl="2"/>
            <a:endParaRPr lang="en-US" altLang="ko-KR" b="1" dirty="0"/>
          </a:p>
          <a:p>
            <a:pPr lvl="2"/>
            <a:endParaRPr lang="en-US" altLang="ko-KR" b="1" dirty="0"/>
          </a:p>
          <a:p>
            <a:pPr lvl="1"/>
            <a:r>
              <a:rPr lang="ko-KR" altLang="en-US" b="1" dirty="0"/>
              <a:t>파일 </a:t>
            </a:r>
            <a:r>
              <a:rPr lang="ko-KR" altLang="en-US" b="1" dirty="0" err="1"/>
              <a:t>읽어오기</a:t>
            </a:r>
            <a:endParaRPr lang="en-US" altLang="ko-KR" b="1" dirty="0"/>
          </a:p>
          <a:p>
            <a:pPr lvl="1"/>
            <a:r>
              <a:rPr lang="ko-KR" altLang="en-US" b="1" dirty="0" err="1"/>
              <a:t>매서트</a:t>
            </a:r>
            <a:r>
              <a:rPr lang="ko-KR" altLang="en-US" b="1" dirty="0"/>
              <a:t> </a:t>
            </a:r>
            <a:r>
              <a:rPr lang="en-US" altLang="ko-KR" b="1" dirty="0"/>
              <a:t>.</a:t>
            </a:r>
            <a:r>
              <a:rPr lang="en-US" altLang="ko-KR" b="1" dirty="0" err="1"/>
              <a:t>read_csv</a:t>
            </a:r>
            <a:r>
              <a:rPr lang="en-US" altLang="ko-KR" b="1" dirty="0"/>
              <a:t>()</a:t>
            </a:r>
            <a:r>
              <a:rPr lang="ko-KR" altLang="en-US" b="1" dirty="0"/>
              <a:t>를 이용한다</a:t>
            </a:r>
            <a:r>
              <a:rPr lang="en-US" altLang="ko-KR" b="1" dirty="0"/>
              <a:t>.  </a:t>
            </a:r>
            <a:r>
              <a:rPr lang="ko-KR" altLang="en-US" b="1" dirty="0"/>
              <a:t> </a:t>
            </a:r>
          </a:p>
          <a:p>
            <a:endParaRPr lang="ko-KR" altLang="en-US" dirty="0"/>
          </a:p>
        </p:txBody>
      </p:sp>
      <p:pic>
        <p:nvPicPr>
          <p:cNvPr id="5" name="그림 4">
            <a:extLst>
              <a:ext uri="{FF2B5EF4-FFF2-40B4-BE49-F238E27FC236}">
                <a16:creationId xmlns:a16="http://schemas.microsoft.com/office/drawing/2014/main" id="{DA5DF772-FB97-4D9A-91B6-3096ED4142DB}"/>
              </a:ext>
            </a:extLst>
          </p:cNvPr>
          <p:cNvPicPr>
            <a:picLocks noChangeAspect="1"/>
          </p:cNvPicPr>
          <p:nvPr/>
        </p:nvPicPr>
        <p:blipFill>
          <a:blip r:embed="rId2"/>
          <a:stretch>
            <a:fillRect/>
          </a:stretch>
        </p:blipFill>
        <p:spPr>
          <a:xfrm>
            <a:off x="3072861" y="1895334"/>
            <a:ext cx="3800475" cy="714375"/>
          </a:xfrm>
          <a:prstGeom prst="rect">
            <a:avLst/>
          </a:prstGeom>
        </p:spPr>
      </p:pic>
      <p:pic>
        <p:nvPicPr>
          <p:cNvPr id="6" name="그림 5">
            <a:extLst>
              <a:ext uri="{FF2B5EF4-FFF2-40B4-BE49-F238E27FC236}">
                <a16:creationId xmlns:a16="http://schemas.microsoft.com/office/drawing/2014/main" id="{6E36A7FB-A102-420A-B7BD-8924E1200EF4}"/>
              </a:ext>
            </a:extLst>
          </p:cNvPr>
          <p:cNvPicPr>
            <a:picLocks noChangeAspect="1"/>
          </p:cNvPicPr>
          <p:nvPr/>
        </p:nvPicPr>
        <p:blipFill>
          <a:blip r:embed="rId3"/>
          <a:stretch>
            <a:fillRect/>
          </a:stretch>
        </p:blipFill>
        <p:spPr>
          <a:xfrm>
            <a:off x="1061582" y="1895334"/>
            <a:ext cx="1428750" cy="1619250"/>
          </a:xfrm>
          <a:prstGeom prst="rect">
            <a:avLst/>
          </a:prstGeom>
        </p:spPr>
      </p:pic>
      <p:pic>
        <p:nvPicPr>
          <p:cNvPr id="7" name="그림 6">
            <a:extLst>
              <a:ext uri="{FF2B5EF4-FFF2-40B4-BE49-F238E27FC236}">
                <a16:creationId xmlns:a16="http://schemas.microsoft.com/office/drawing/2014/main" id="{11DBE90F-B03F-4DB9-BE38-3EE077C4482E}"/>
              </a:ext>
            </a:extLst>
          </p:cNvPr>
          <p:cNvPicPr>
            <a:picLocks noChangeAspect="1"/>
          </p:cNvPicPr>
          <p:nvPr/>
        </p:nvPicPr>
        <p:blipFill>
          <a:blip r:embed="rId4"/>
          <a:stretch>
            <a:fillRect/>
          </a:stretch>
        </p:blipFill>
        <p:spPr>
          <a:xfrm>
            <a:off x="7927782" y="1072392"/>
            <a:ext cx="2933700" cy="2667000"/>
          </a:xfrm>
          <a:prstGeom prst="rect">
            <a:avLst/>
          </a:prstGeom>
        </p:spPr>
      </p:pic>
      <p:pic>
        <p:nvPicPr>
          <p:cNvPr id="8" name="그림 7">
            <a:extLst>
              <a:ext uri="{FF2B5EF4-FFF2-40B4-BE49-F238E27FC236}">
                <a16:creationId xmlns:a16="http://schemas.microsoft.com/office/drawing/2014/main" id="{C96FD1A5-831B-43BB-A4EA-ABB76510F105}"/>
              </a:ext>
            </a:extLst>
          </p:cNvPr>
          <p:cNvPicPr>
            <a:picLocks noChangeAspect="1"/>
          </p:cNvPicPr>
          <p:nvPr/>
        </p:nvPicPr>
        <p:blipFill rotWithShape="1">
          <a:blip r:embed="rId5"/>
          <a:srcRect b="76361"/>
          <a:stretch/>
        </p:blipFill>
        <p:spPr>
          <a:xfrm>
            <a:off x="1061582" y="4726655"/>
            <a:ext cx="3069697" cy="504554"/>
          </a:xfrm>
          <a:prstGeom prst="rect">
            <a:avLst/>
          </a:prstGeom>
        </p:spPr>
      </p:pic>
      <p:pic>
        <p:nvPicPr>
          <p:cNvPr id="9" name="그림 8">
            <a:extLst>
              <a:ext uri="{FF2B5EF4-FFF2-40B4-BE49-F238E27FC236}">
                <a16:creationId xmlns:a16="http://schemas.microsoft.com/office/drawing/2014/main" id="{EA5DABC2-4349-440B-836A-4E5E326A2E8E}"/>
              </a:ext>
            </a:extLst>
          </p:cNvPr>
          <p:cNvPicPr>
            <a:picLocks noChangeAspect="1"/>
          </p:cNvPicPr>
          <p:nvPr/>
        </p:nvPicPr>
        <p:blipFill rotWithShape="1">
          <a:blip r:embed="rId5"/>
          <a:srcRect t="27778"/>
          <a:stretch/>
        </p:blipFill>
        <p:spPr>
          <a:xfrm>
            <a:off x="4627412" y="4726655"/>
            <a:ext cx="3069697" cy="1541511"/>
          </a:xfrm>
          <a:prstGeom prst="rect">
            <a:avLst/>
          </a:prstGeom>
        </p:spPr>
      </p:pic>
      <p:cxnSp>
        <p:nvCxnSpPr>
          <p:cNvPr id="11" name="연결선: 꺾임 10">
            <a:extLst>
              <a:ext uri="{FF2B5EF4-FFF2-40B4-BE49-F238E27FC236}">
                <a16:creationId xmlns:a16="http://schemas.microsoft.com/office/drawing/2014/main" id="{0B81B5C6-86C0-4C9E-851E-538CA22E5768}"/>
              </a:ext>
            </a:extLst>
          </p:cNvPr>
          <p:cNvCxnSpPr>
            <a:cxnSpLocks/>
            <a:stCxn id="5" idx="3"/>
            <a:endCxn id="7" idx="1"/>
          </p:cNvCxnSpPr>
          <p:nvPr/>
        </p:nvCxnSpPr>
        <p:spPr>
          <a:xfrm>
            <a:off x="6873336" y="2252522"/>
            <a:ext cx="1054446" cy="153370"/>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83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92120E4-E0D6-4467-9DDB-8CD1F7EA9999}"/>
              </a:ext>
            </a:extLst>
          </p:cNvPr>
          <p:cNvSpPr>
            <a:spLocks noGrp="1"/>
          </p:cNvSpPr>
          <p:nvPr>
            <p:ph type="sldNum" sz="quarter" idx="12"/>
          </p:nvPr>
        </p:nvSpPr>
        <p:spPr/>
        <p:txBody>
          <a:bodyPr/>
          <a:lstStyle/>
          <a:p>
            <a:fld id="{634DECA5-6CD8-44AF-ACED-5DC73A540B1E}" type="slidenum">
              <a:rPr lang="ko-KR" altLang="en-US" smtClean="0"/>
              <a:pPr/>
              <a:t>18</a:t>
            </a:fld>
            <a:endParaRPr lang="ko-KR" altLang="en-US"/>
          </a:p>
        </p:txBody>
      </p:sp>
      <p:sp>
        <p:nvSpPr>
          <p:cNvPr id="4" name="제목 3">
            <a:extLst>
              <a:ext uri="{FF2B5EF4-FFF2-40B4-BE49-F238E27FC236}">
                <a16:creationId xmlns:a16="http://schemas.microsoft.com/office/drawing/2014/main" id="{9984D1F6-E51B-47C0-8EF0-F45B4A83BF4E}"/>
              </a:ext>
            </a:extLst>
          </p:cNvPr>
          <p:cNvSpPr>
            <a:spLocks noGrp="1"/>
          </p:cNvSpPr>
          <p:nvPr>
            <p:ph type="title"/>
          </p:nvPr>
        </p:nvSpPr>
        <p:spPr/>
        <p:txBody>
          <a:bodyPr/>
          <a:lstStyle/>
          <a:p>
            <a:r>
              <a:rPr lang="ko-KR" altLang="en-US"/>
              <a:t>넘파이 </a:t>
            </a:r>
            <a:r>
              <a:rPr lang="en-US" altLang="ko-KR"/>
              <a:t>(Numpy)</a:t>
            </a:r>
            <a:endParaRPr lang="ko-KR" altLang="en-US"/>
          </a:p>
        </p:txBody>
      </p:sp>
      <p:sp>
        <p:nvSpPr>
          <p:cNvPr id="3" name="내용 개체 틀 2">
            <a:extLst>
              <a:ext uri="{FF2B5EF4-FFF2-40B4-BE49-F238E27FC236}">
                <a16:creationId xmlns:a16="http://schemas.microsoft.com/office/drawing/2014/main" id="{8F2A2C13-8004-4C6C-87C8-BDEE0140DE9B}"/>
              </a:ext>
            </a:extLst>
          </p:cNvPr>
          <p:cNvSpPr>
            <a:spLocks noGrp="1"/>
          </p:cNvSpPr>
          <p:nvPr>
            <p:ph idx="1"/>
          </p:nvPr>
        </p:nvSpPr>
        <p:spPr/>
        <p:txBody>
          <a:bodyPr/>
          <a:lstStyle/>
          <a:p>
            <a:r>
              <a:rPr lang="ko-KR" altLang="en-US"/>
              <a:t>넘파이 </a:t>
            </a:r>
            <a:r>
              <a:rPr lang="en-US" altLang="ko-KR"/>
              <a:t>(Numpy)</a:t>
            </a:r>
            <a:r>
              <a:rPr lang="ko-KR" altLang="en-US"/>
              <a:t>는 수치 데이터를 다루는 파이썬 패키지이다</a:t>
            </a:r>
            <a:r>
              <a:rPr lang="en-US" altLang="ko-KR"/>
              <a:t>.</a:t>
            </a:r>
          </a:p>
          <a:p>
            <a:pPr lvl="1"/>
            <a:r>
              <a:rPr lang="en-US" altLang="ko-KR"/>
              <a:t>import numpy as np</a:t>
            </a:r>
          </a:p>
          <a:p>
            <a:pPr lvl="1"/>
            <a:r>
              <a:rPr lang="en-US" altLang="ko-KR"/>
              <a:t>Numpy</a:t>
            </a:r>
            <a:r>
              <a:rPr lang="ko-KR" altLang="en-US"/>
              <a:t>는 다차원 행렬 자료구조인 </a:t>
            </a:r>
            <a:r>
              <a:rPr lang="en-US" altLang="ko-KR"/>
              <a:t>ndarray</a:t>
            </a:r>
            <a:r>
              <a:rPr lang="ko-KR" altLang="en-US"/>
              <a:t>를 사용으로 속도면에서도 순수 파이썬에 비해 압도적으로 빠르다는 장점이 있다</a:t>
            </a:r>
            <a:r>
              <a:rPr lang="en-US" altLang="ko-KR"/>
              <a:t>.</a:t>
            </a:r>
          </a:p>
          <a:p>
            <a:pPr lvl="1"/>
            <a:r>
              <a:rPr lang="en-US" altLang="ko-KR"/>
              <a:t>np.array()</a:t>
            </a:r>
            <a:r>
              <a:rPr lang="ko-KR" altLang="en-US"/>
              <a:t>는 리스트</a:t>
            </a:r>
            <a:r>
              <a:rPr lang="en-US" altLang="ko-KR"/>
              <a:t>, </a:t>
            </a:r>
            <a:r>
              <a:rPr lang="ko-KR" altLang="en-US"/>
              <a:t>튜플</a:t>
            </a:r>
            <a:r>
              <a:rPr lang="en-US" altLang="ko-KR"/>
              <a:t>, </a:t>
            </a:r>
            <a:r>
              <a:rPr lang="ko-KR" altLang="en-US"/>
              <a:t>배열로 부터 </a:t>
            </a:r>
            <a:r>
              <a:rPr lang="en-US" altLang="ko-KR"/>
              <a:t>ndarray </a:t>
            </a:r>
            <a:r>
              <a:rPr lang="ko-KR" altLang="en-US"/>
              <a:t>를 생성한다</a:t>
            </a:r>
            <a:r>
              <a:rPr lang="en-US" altLang="ko-KR"/>
              <a:t>. </a:t>
            </a:r>
            <a:endParaRPr lang="ko-KR" altLang="en-US"/>
          </a:p>
        </p:txBody>
      </p:sp>
      <p:pic>
        <p:nvPicPr>
          <p:cNvPr id="5" name="그림 4">
            <a:extLst>
              <a:ext uri="{FF2B5EF4-FFF2-40B4-BE49-F238E27FC236}">
                <a16:creationId xmlns:a16="http://schemas.microsoft.com/office/drawing/2014/main" id="{F7966FCC-1E8F-4350-BE67-7951F79C1FC5}"/>
              </a:ext>
            </a:extLst>
          </p:cNvPr>
          <p:cNvPicPr>
            <a:picLocks noChangeAspect="1"/>
          </p:cNvPicPr>
          <p:nvPr/>
        </p:nvPicPr>
        <p:blipFill>
          <a:blip r:embed="rId2"/>
          <a:stretch>
            <a:fillRect/>
          </a:stretch>
        </p:blipFill>
        <p:spPr>
          <a:xfrm>
            <a:off x="1067213" y="2538411"/>
            <a:ext cx="4760932" cy="2538412"/>
          </a:xfrm>
          <a:prstGeom prst="rect">
            <a:avLst/>
          </a:prstGeom>
        </p:spPr>
      </p:pic>
      <p:pic>
        <p:nvPicPr>
          <p:cNvPr id="6" name="그림 5">
            <a:extLst>
              <a:ext uri="{FF2B5EF4-FFF2-40B4-BE49-F238E27FC236}">
                <a16:creationId xmlns:a16="http://schemas.microsoft.com/office/drawing/2014/main" id="{A7F9CF46-6D40-4053-9FFC-2D2F6A62E2EC}"/>
              </a:ext>
            </a:extLst>
          </p:cNvPr>
          <p:cNvPicPr>
            <a:picLocks noChangeAspect="1"/>
          </p:cNvPicPr>
          <p:nvPr/>
        </p:nvPicPr>
        <p:blipFill>
          <a:blip r:embed="rId3"/>
          <a:stretch>
            <a:fillRect/>
          </a:stretch>
        </p:blipFill>
        <p:spPr>
          <a:xfrm>
            <a:off x="6019386" y="2538410"/>
            <a:ext cx="5234166" cy="2538413"/>
          </a:xfrm>
          <a:prstGeom prst="rect">
            <a:avLst/>
          </a:prstGeom>
        </p:spPr>
      </p:pic>
    </p:spTree>
    <p:extLst>
      <p:ext uri="{BB962C8B-B14F-4D97-AF65-F5344CB8AC3E}">
        <p14:creationId xmlns:p14="http://schemas.microsoft.com/office/powerpoint/2010/main" val="253856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92120E4-E0D6-4467-9DDB-8CD1F7EA9999}"/>
              </a:ext>
            </a:extLst>
          </p:cNvPr>
          <p:cNvSpPr>
            <a:spLocks noGrp="1"/>
          </p:cNvSpPr>
          <p:nvPr>
            <p:ph type="sldNum" sz="quarter" idx="12"/>
          </p:nvPr>
        </p:nvSpPr>
        <p:spPr/>
        <p:txBody>
          <a:bodyPr/>
          <a:lstStyle/>
          <a:p>
            <a:fld id="{634DECA5-6CD8-44AF-ACED-5DC73A540B1E}" type="slidenum">
              <a:rPr lang="ko-KR" altLang="en-US" smtClean="0"/>
              <a:pPr/>
              <a:t>19</a:t>
            </a:fld>
            <a:endParaRPr lang="ko-KR" altLang="en-US"/>
          </a:p>
        </p:txBody>
      </p:sp>
      <p:sp>
        <p:nvSpPr>
          <p:cNvPr id="5" name="제목 4">
            <a:extLst>
              <a:ext uri="{FF2B5EF4-FFF2-40B4-BE49-F238E27FC236}">
                <a16:creationId xmlns:a16="http://schemas.microsoft.com/office/drawing/2014/main" id="{FBE94AE6-9127-4FCE-A476-B8AF301E0453}"/>
              </a:ext>
            </a:extLst>
          </p:cNvPr>
          <p:cNvSpPr>
            <a:spLocks noGrp="1"/>
          </p:cNvSpPr>
          <p:nvPr>
            <p:ph type="title"/>
          </p:nvPr>
        </p:nvSpPr>
        <p:spPr/>
        <p:txBody>
          <a:bodyPr/>
          <a:lstStyle/>
          <a:p>
            <a:r>
              <a:rPr lang="ko-KR" altLang="en-US"/>
              <a:t>넘파이 </a:t>
            </a:r>
            <a:r>
              <a:rPr lang="en-US" altLang="ko-KR"/>
              <a:t>(Numpy)</a:t>
            </a:r>
            <a:endParaRPr lang="ko-KR" altLang="en-US"/>
          </a:p>
        </p:txBody>
      </p:sp>
      <p:pic>
        <p:nvPicPr>
          <p:cNvPr id="6" name="그림 5">
            <a:extLst>
              <a:ext uri="{FF2B5EF4-FFF2-40B4-BE49-F238E27FC236}">
                <a16:creationId xmlns:a16="http://schemas.microsoft.com/office/drawing/2014/main" id="{B13470C9-1BEA-4599-9864-A673313FC74C}"/>
              </a:ext>
            </a:extLst>
          </p:cNvPr>
          <p:cNvPicPr>
            <a:picLocks noChangeAspect="1"/>
          </p:cNvPicPr>
          <p:nvPr/>
        </p:nvPicPr>
        <p:blipFill>
          <a:blip r:embed="rId2"/>
          <a:stretch>
            <a:fillRect/>
          </a:stretch>
        </p:blipFill>
        <p:spPr>
          <a:xfrm>
            <a:off x="838200" y="1009650"/>
            <a:ext cx="2876550" cy="1600200"/>
          </a:xfrm>
          <a:prstGeom prst="rect">
            <a:avLst/>
          </a:prstGeom>
        </p:spPr>
      </p:pic>
      <p:pic>
        <p:nvPicPr>
          <p:cNvPr id="7" name="그림 6">
            <a:extLst>
              <a:ext uri="{FF2B5EF4-FFF2-40B4-BE49-F238E27FC236}">
                <a16:creationId xmlns:a16="http://schemas.microsoft.com/office/drawing/2014/main" id="{D691F200-7878-401B-8934-1B7FF496B330}"/>
              </a:ext>
            </a:extLst>
          </p:cNvPr>
          <p:cNvPicPr>
            <a:picLocks noChangeAspect="1"/>
          </p:cNvPicPr>
          <p:nvPr/>
        </p:nvPicPr>
        <p:blipFill>
          <a:blip r:embed="rId3"/>
          <a:stretch>
            <a:fillRect/>
          </a:stretch>
        </p:blipFill>
        <p:spPr>
          <a:xfrm>
            <a:off x="4076700" y="1009650"/>
            <a:ext cx="4038600" cy="4105275"/>
          </a:xfrm>
          <a:prstGeom prst="rect">
            <a:avLst/>
          </a:prstGeom>
        </p:spPr>
      </p:pic>
    </p:spTree>
    <p:extLst>
      <p:ext uri="{BB962C8B-B14F-4D97-AF65-F5344CB8AC3E}">
        <p14:creationId xmlns:p14="http://schemas.microsoft.com/office/powerpoint/2010/main" val="42153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40F95822-1A4C-4757-8BD9-74A70403C903}"/>
              </a:ext>
            </a:extLst>
          </p:cNvPr>
          <p:cNvSpPr>
            <a:spLocks noGrp="1"/>
          </p:cNvSpPr>
          <p:nvPr>
            <p:ph type="sldNum" sz="quarter" idx="12"/>
          </p:nvPr>
        </p:nvSpPr>
        <p:spPr/>
        <p:txBody>
          <a:bodyPr/>
          <a:lstStyle/>
          <a:p>
            <a:fld id="{634DECA5-6CD8-44AF-ACED-5DC73A540B1E}" type="slidenum">
              <a:rPr lang="ko-KR" altLang="en-US" smtClean="0"/>
              <a:pPr/>
              <a:t>2</a:t>
            </a:fld>
            <a:endParaRPr lang="ko-KR" altLang="en-US"/>
          </a:p>
        </p:txBody>
      </p:sp>
      <p:sp>
        <p:nvSpPr>
          <p:cNvPr id="3" name="내용 개체 틀 2">
            <a:extLst>
              <a:ext uri="{FF2B5EF4-FFF2-40B4-BE49-F238E27FC236}">
                <a16:creationId xmlns:a16="http://schemas.microsoft.com/office/drawing/2014/main" id="{0D35D24C-15B0-43D8-9DCD-895B22B651F9}"/>
              </a:ext>
            </a:extLst>
          </p:cNvPr>
          <p:cNvSpPr>
            <a:spLocks noGrp="1"/>
          </p:cNvSpPr>
          <p:nvPr>
            <p:ph idx="4294967295"/>
          </p:nvPr>
        </p:nvSpPr>
        <p:spPr>
          <a:xfrm>
            <a:off x="389614" y="844331"/>
            <a:ext cx="11545294" cy="5301738"/>
          </a:xfrm>
        </p:spPr>
        <p:txBody>
          <a:bodyPr/>
          <a:lstStyle/>
          <a:p>
            <a:r>
              <a:rPr lang="en-US" altLang="ko-KR" dirty="0"/>
              <a:t>Day1</a:t>
            </a:r>
          </a:p>
          <a:p>
            <a:pPr lvl="1"/>
            <a:r>
              <a:rPr lang="ko-KR" altLang="en-US" dirty="0" err="1"/>
              <a:t>딥러닝을</a:t>
            </a:r>
            <a:r>
              <a:rPr lang="ko-KR" altLang="en-US" dirty="0"/>
              <a:t> 이용한 신경망 이해 및 실습 </a:t>
            </a:r>
            <a:endParaRPr lang="en-US" altLang="ko-KR" dirty="0"/>
          </a:p>
          <a:p>
            <a:pPr lvl="1"/>
            <a:r>
              <a:rPr lang="ko-KR" altLang="en-US" dirty="0"/>
              <a:t>자연어 처리를 위한 텍스트 </a:t>
            </a:r>
            <a:r>
              <a:rPr lang="ko-KR" altLang="en-US" dirty="0" err="1"/>
              <a:t>전처리</a:t>
            </a:r>
            <a:r>
              <a:rPr lang="ko-KR" altLang="en-US" dirty="0"/>
              <a:t> </a:t>
            </a:r>
            <a:endParaRPr lang="en-US" altLang="ko-KR" dirty="0"/>
          </a:p>
          <a:p>
            <a:pPr lvl="1"/>
            <a:r>
              <a:rPr lang="ko-KR" altLang="en-US" dirty="0"/>
              <a:t>자연어 처리를 위한 단어 </a:t>
            </a:r>
            <a:r>
              <a:rPr lang="ko-KR" altLang="en-US" dirty="0" err="1"/>
              <a:t>임베딩</a:t>
            </a:r>
            <a:r>
              <a:rPr lang="ko-KR" altLang="en-US" dirty="0"/>
              <a:t> </a:t>
            </a:r>
            <a:endParaRPr lang="en-US" altLang="ko-KR" dirty="0"/>
          </a:p>
          <a:p>
            <a:pPr lvl="1"/>
            <a:r>
              <a:rPr lang="en-US" altLang="ko-KR" dirty="0"/>
              <a:t>Word2Vec </a:t>
            </a:r>
            <a:r>
              <a:rPr lang="ko-KR" altLang="en-US" dirty="0"/>
              <a:t>이해 및 실습 </a:t>
            </a:r>
            <a:endParaRPr lang="en-US" altLang="ko-KR" dirty="0"/>
          </a:p>
        </p:txBody>
      </p:sp>
      <p:sp>
        <p:nvSpPr>
          <p:cNvPr id="4" name="제목 3">
            <a:extLst>
              <a:ext uri="{FF2B5EF4-FFF2-40B4-BE49-F238E27FC236}">
                <a16:creationId xmlns:a16="http://schemas.microsoft.com/office/drawing/2014/main" id="{52AC53BE-84BD-40E9-BF6F-2CE1F2C7CC56}"/>
              </a:ext>
            </a:extLst>
          </p:cNvPr>
          <p:cNvSpPr>
            <a:spLocks noGrp="1"/>
          </p:cNvSpPr>
          <p:nvPr>
            <p:ph type="title"/>
          </p:nvPr>
        </p:nvSpPr>
        <p:spPr/>
        <p:txBody>
          <a:bodyPr/>
          <a:lstStyle/>
          <a:p>
            <a:r>
              <a:rPr lang="ko-KR" altLang="en-US"/>
              <a:t>목차 </a:t>
            </a:r>
          </a:p>
        </p:txBody>
      </p:sp>
    </p:spTree>
    <p:extLst>
      <p:ext uri="{BB962C8B-B14F-4D97-AF65-F5344CB8AC3E}">
        <p14:creationId xmlns:p14="http://schemas.microsoft.com/office/powerpoint/2010/main" val="4171714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92120E4-E0D6-4467-9DDB-8CD1F7EA9999}"/>
              </a:ext>
            </a:extLst>
          </p:cNvPr>
          <p:cNvSpPr>
            <a:spLocks noGrp="1"/>
          </p:cNvSpPr>
          <p:nvPr>
            <p:ph type="sldNum" sz="quarter" idx="12"/>
          </p:nvPr>
        </p:nvSpPr>
        <p:spPr/>
        <p:txBody>
          <a:bodyPr/>
          <a:lstStyle/>
          <a:p>
            <a:fld id="{634DECA5-6CD8-44AF-ACED-5DC73A540B1E}" type="slidenum">
              <a:rPr lang="ko-KR" altLang="en-US" smtClean="0"/>
              <a:pPr/>
              <a:t>20</a:t>
            </a:fld>
            <a:endParaRPr lang="ko-KR" altLang="en-US"/>
          </a:p>
        </p:txBody>
      </p:sp>
      <p:sp>
        <p:nvSpPr>
          <p:cNvPr id="4" name="제목 3">
            <a:extLst>
              <a:ext uri="{FF2B5EF4-FFF2-40B4-BE49-F238E27FC236}">
                <a16:creationId xmlns:a16="http://schemas.microsoft.com/office/drawing/2014/main" id="{9984D1F6-E51B-47C0-8EF0-F45B4A83BF4E}"/>
              </a:ext>
            </a:extLst>
          </p:cNvPr>
          <p:cNvSpPr>
            <a:spLocks noGrp="1"/>
          </p:cNvSpPr>
          <p:nvPr>
            <p:ph type="title"/>
          </p:nvPr>
        </p:nvSpPr>
        <p:spPr/>
        <p:txBody>
          <a:bodyPr/>
          <a:lstStyle/>
          <a:p>
            <a:r>
              <a:rPr lang="ko-KR" altLang="en-US"/>
              <a:t>맷플롯립 </a:t>
            </a:r>
            <a:r>
              <a:rPr lang="en-US" altLang="ko-KR"/>
              <a:t>(Matplotlib)</a:t>
            </a:r>
            <a:endParaRPr lang="ko-KR" altLang="en-US"/>
          </a:p>
        </p:txBody>
      </p:sp>
      <p:sp>
        <p:nvSpPr>
          <p:cNvPr id="3" name="내용 개체 틀 2">
            <a:extLst>
              <a:ext uri="{FF2B5EF4-FFF2-40B4-BE49-F238E27FC236}">
                <a16:creationId xmlns:a16="http://schemas.microsoft.com/office/drawing/2014/main" id="{8F2A2C13-8004-4C6C-87C8-BDEE0140DE9B}"/>
              </a:ext>
            </a:extLst>
          </p:cNvPr>
          <p:cNvSpPr>
            <a:spLocks noGrp="1"/>
          </p:cNvSpPr>
          <p:nvPr>
            <p:ph idx="1"/>
          </p:nvPr>
        </p:nvSpPr>
        <p:spPr/>
        <p:txBody>
          <a:bodyPr/>
          <a:lstStyle/>
          <a:p>
            <a:r>
              <a:rPr lang="ko-KR" altLang="en-US"/>
              <a:t>맷플롯립 </a:t>
            </a:r>
            <a:r>
              <a:rPr lang="en-US" altLang="ko-KR"/>
              <a:t>(Matplotlib)</a:t>
            </a:r>
            <a:r>
              <a:rPr lang="ko-KR" altLang="en-US"/>
              <a:t>은 </a:t>
            </a:r>
            <a:endParaRPr lang="en-US" altLang="ko-KR"/>
          </a:p>
          <a:p>
            <a:pPr lvl="1"/>
            <a:r>
              <a:rPr lang="ko-KR" altLang="en-US"/>
              <a:t>데이터를 차트 </a:t>
            </a:r>
            <a:r>
              <a:rPr lang="en-US" altLang="ko-KR"/>
              <a:t>(chart)</a:t>
            </a:r>
            <a:r>
              <a:rPr lang="ko-KR" altLang="en-US"/>
              <a:t>나 플롯 </a:t>
            </a:r>
            <a:r>
              <a:rPr lang="en-US" altLang="ko-KR"/>
              <a:t>(plot)</a:t>
            </a:r>
            <a:r>
              <a:rPr lang="ko-KR" altLang="en-US"/>
              <a:t>으로 시각화하는 패키지이다</a:t>
            </a:r>
            <a:r>
              <a:rPr lang="en-US" altLang="ko-KR"/>
              <a:t>.</a:t>
            </a:r>
          </a:p>
          <a:p>
            <a:pPr lvl="1"/>
            <a:r>
              <a:rPr lang="en-US" altLang="ko-KR"/>
              <a:t>Matplotlib</a:t>
            </a:r>
            <a:r>
              <a:rPr lang="ko-KR" altLang="en-US"/>
              <a:t>을 다 설치하였다면 </a:t>
            </a:r>
            <a:r>
              <a:rPr lang="en-US" altLang="ko-KR"/>
              <a:t>Matplotlib</a:t>
            </a:r>
            <a:r>
              <a:rPr lang="ko-KR" altLang="en-US"/>
              <a:t>의 주요 모듈인 </a:t>
            </a:r>
            <a:r>
              <a:rPr lang="en-US" altLang="ko-KR"/>
              <a:t>pyplot</a:t>
            </a:r>
            <a:r>
              <a:rPr lang="ko-KR" altLang="en-US"/>
              <a:t>를 관례상 </a:t>
            </a:r>
            <a:r>
              <a:rPr lang="en-US" altLang="ko-KR"/>
              <a:t>plt</a:t>
            </a:r>
            <a:r>
              <a:rPr lang="ko-KR" altLang="en-US"/>
              <a:t>라는 명칭으로 임포트한다</a:t>
            </a:r>
            <a:r>
              <a:rPr lang="en-US" altLang="ko-KR"/>
              <a:t>.</a:t>
            </a:r>
          </a:p>
          <a:p>
            <a:pPr lvl="1"/>
            <a:r>
              <a:rPr lang="ko-KR" altLang="en-US"/>
              <a:t>한글 사용을 할 경우 </a:t>
            </a:r>
            <a:r>
              <a:rPr lang="en-US" altLang="ko-KR"/>
              <a:t>koreanize_matplotlib</a:t>
            </a:r>
            <a:r>
              <a:rPr lang="ko-KR" altLang="en-US"/>
              <a:t>을 설치한다</a:t>
            </a:r>
            <a:r>
              <a:rPr lang="en-US" altLang="ko-KR"/>
              <a:t>. </a:t>
            </a:r>
            <a:endParaRPr lang="ko-KR" altLang="en-US"/>
          </a:p>
        </p:txBody>
      </p:sp>
      <p:pic>
        <p:nvPicPr>
          <p:cNvPr id="5" name="그림 4">
            <a:extLst>
              <a:ext uri="{FF2B5EF4-FFF2-40B4-BE49-F238E27FC236}">
                <a16:creationId xmlns:a16="http://schemas.microsoft.com/office/drawing/2014/main" id="{F180ABD6-7BF2-443C-BF9E-64BDE1E645DA}"/>
              </a:ext>
            </a:extLst>
          </p:cNvPr>
          <p:cNvPicPr>
            <a:picLocks noChangeAspect="1"/>
          </p:cNvPicPr>
          <p:nvPr/>
        </p:nvPicPr>
        <p:blipFill>
          <a:blip r:embed="rId2"/>
          <a:stretch>
            <a:fillRect/>
          </a:stretch>
        </p:blipFill>
        <p:spPr>
          <a:xfrm>
            <a:off x="1319212" y="2463714"/>
            <a:ext cx="3362325" cy="819150"/>
          </a:xfrm>
          <a:prstGeom prst="rect">
            <a:avLst/>
          </a:prstGeom>
        </p:spPr>
      </p:pic>
      <p:pic>
        <p:nvPicPr>
          <p:cNvPr id="8" name="그림 7">
            <a:extLst>
              <a:ext uri="{FF2B5EF4-FFF2-40B4-BE49-F238E27FC236}">
                <a16:creationId xmlns:a16="http://schemas.microsoft.com/office/drawing/2014/main" id="{6D556DAE-3AC1-4B16-B18A-B9AEA965915E}"/>
              </a:ext>
            </a:extLst>
          </p:cNvPr>
          <p:cNvPicPr>
            <a:picLocks noChangeAspect="1"/>
          </p:cNvPicPr>
          <p:nvPr/>
        </p:nvPicPr>
        <p:blipFill rotWithShape="1">
          <a:blip r:embed="rId3"/>
          <a:srcRect r="3456" b="71404"/>
          <a:stretch/>
        </p:blipFill>
        <p:spPr>
          <a:xfrm>
            <a:off x="820340" y="3575136"/>
            <a:ext cx="5606935" cy="1718511"/>
          </a:xfrm>
          <a:prstGeom prst="rect">
            <a:avLst/>
          </a:prstGeom>
        </p:spPr>
      </p:pic>
      <p:pic>
        <p:nvPicPr>
          <p:cNvPr id="9" name="그림 8">
            <a:extLst>
              <a:ext uri="{FF2B5EF4-FFF2-40B4-BE49-F238E27FC236}">
                <a16:creationId xmlns:a16="http://schemas.microsoft.com/office/drawing/2014/main" id="{54AA99DB-2C05-4F20-B616-C9A3B1A35F44}"/>
              </a:ext>
            </a:extLst>
          </p:cNvPr>
          <p:cNvPicPr>
            <a:picLocks noChangeAspect="1"/>
          </p:cNvPicPr>
          <p:nvPr/>
        </p:nvPicPr>
        <p:blipFill rotWithShape="1">
          <a:blip r:embed="rId3"/>
          <a:srcRect l="2345" t="29382" r="6302"/>
          <a:stretch/>
        </p:blipFill>
        <p:spPr>
          <a:xfrm>
            <a:off x="6768725" y="1812335"/>
            <a:ext cx="5033660" cy="4026490"/>
          </a:xfrm>
          <a:prstGeom prst="rect">
            <a:avLst/>
          </a:prstGeom>
        </p:spPr>
      </p:pic>
    </p:spTree>
    <p:extLst>
      <p:ext uri="{BB962C8B-B14F-4D97-AF65-F5344CB8AC3E}">
        <p14:creationId xmlns:p14="http://schemas.microsoft.com/office/powerpoint/2010/main" val="1839147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778BCDE-0593-4F89-9E3F-56C41057E7F7}"/>
              </a:ext>
            </a:extLst>
          </p:cNvPr>
          <p:cNvSpPr>
            <a:spLocks noGrp="1"/>
          </p:cNvSpPr>
          <p:nvPr>
            <p:ph type="title"/>
          </p:nvPr>
        </p:nvSpPr>
        <p:spPr/>
        <p:txBody>
          <a:bodyPr/>
          <a:lstStyle/>
          <a:p>
            <a:r>
              <a:rPr lang="en-US" altLang="ko-KR"/>
              <a:t>Lecture 02 </a:t>
            </a:r>
            <a:br>
              <a:rPr lang="en-US" altLang="ko-KR"/>
            </a:br>
            <a:br>
              <a:rPr lang="en-US" altLang="ko-KR"/>
            </a:br>
            <a:r>
              <a:rPr lang="en-US" altLang="ko-KR"/>
              <a:t>ANN</a:t>
            </a:r>
            <a:r>
              <a:rPr lang="ko-KR" altLang="en-US"/>
              <a:t>에서 </a:t>
            </a:r>
            <a:r>
              <a:rPr lang="en-US" altLang="ko-KR"/>
              <a:t>Deep Learning</a:t>
            </a:r>
            <a:r>
              <a:rPr lang="ko-KR" altLang="en-US"/>
              <a:t>까지 </a:t>
            </a:r>
          </a:p>
        </p:txBody>
      </p:sp>
      <p:sp>
        <p:nvSpPr>
          <p:cNvPr id="2" name="슬라이드 번호 개체 틀 1">
            <a:extLst>
              <a:ext uri="{FF2B5EF4-FFF2-40B4-BE49-F238E27FC236}">
                <a16:creationId xmlns:a16="http://schemas.microsoft.com/office/drawing/2014/main" id="{A8A0AAD8-6EC6-4A97-916D-2EDB07E21818}"/>
              </a:ext>
            </a:extLst>
          </p:cNvPr>
          <p:cNvSpPr>
            <a:spLocks noGrp="1"/>
          </p:cNvSpPr>
          <p:nvPr>
            <p:ph type="sldNum" sz="quarter" idx="4"/>
          </p:nvPr>
        </p:nvSpPr>
        <p:spPr/>
        <p:txBody>
          <a:bodyPr/>
          <a:lstStyle/>
          <a:p>
            <a:fld id="{634DECA5-6CD8-44AF-ACED-5DC73A540B1E}" type="slidenum">
              <a:rPr lang="ko-KR" altLang="en-US" smtClean="0"/>
              <a:pPr/>
              <a:t>21</a:t>
            </a:fld>
            <a:endParaRPr lang="ko-KR" altLang="en-US"/>
          </a:p>
        </p:txBody>
      </p:sp>
    </p:spTree>
    <p:extLst>
      <p:ext uri="{BB962C8B-B14F-4D97-AF65-F5344CB8AC3E}">
        <p14:creationId xmlns:p14="http://schemas.microsoft.com/office/powerpoint/2010/main" val="47839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D4742DEA-E680-4533-9A0C-622201A0DE2B}"/>
              </a:ext>
            </a:extLst>
          </p:cNvPr>
          <p:cNvSpPr>
            <a:spLocks noGrp="1"/>
          </p:cNvSpPr>
          <p:nvPr>
            <p:ph type="sldNum" sz="quarter" idx="12"/>
          </p:nvPr>
        </p:nvSpPr>
        <p:spPr/>
        <p:txBody>
          <a:bodyPr/>
          <a:lstStyle/>
          <a:p>
            <a:fld id="{634DECA5-6CD8-44AF-ACED-5DC73A540B1E}" type="slidenum">
              <a:rPr lang="ko-KR" altLang="en-US" smtClean="0"/>
              <a:pPr/>
              <a:t>22</a:t>
            </a:fld>
            <a:endParaRPr lang="ko-KR" altLang="en-US"/>
          </a:p>
        </p:txBody>
      </p:sp>
      <p:sp>
        <p:nvSpPr>
          <p:cNvPr id="4" name="제목 3">
            <a:extLst>
              <a:ext uri="{FF2B5EF4-FFF2-40B4-BE49-F238E27FC236}">
                <a16:creationId xmlns:a16="http://schemas.microsoft.com/office/drawing/2014/main" id="{8F65D2CC-7E09-4475-BAB8-C0DB020524EC}"/>
              </a:ext>
            </a:extLst>
          </p:cNvPr>
          <p:cNvSpPr>
            <a:spLocks noGrp="1"/>
          </p:cNvSpPr>
          <p:nvPr>
            <p:ph type="title"/>
          </p:nvPr>
        </p:nvSpPr>
        <p:spPr/>
        <p:txBody>
          <a:bodyPr>
            <a:normAutofit/>
          </a:bodyPr>
          <a:lstStyle/>
          <a:p>
            <a:r>
              <a:rPr lang="ko-KR" altLang="en-US"/>
              <a:t>제</a:t>
            </a:r>
            <a:r>
              <a:rPr lang="en-US" altLang="ko-KR"/>
              <a:t>1</a:t>
            </a:r>
            <a:r>
              <a:rPr lang="ko-KR" altLang="en-US"/>
              <a:t>차 </a:t>
            </a:r>
            <a:r>
              <a:rPr lang="en-US" altLang="ko-KR"/>
              <a:t>AI </a:t>
            </a:r>
            <a:r>
              <a:rPr lang="ko-KR" altLang="en-US"/>
              <a:t>봄이 시작됨 </a:t>
            </a:r>
            <a:r>
              <a:rPr lang="en-US" altLang="ko-KR"/>
              <a:t>(1958</a:t>
            </a:r>
            <a:r>
              <a:rPr lang="ko-KR" altLang="en-US"/>
              <a:t>년</a:t>
            </a:r>
            <a:r>
              <a:rPr lang="en-US" altLang="ko-KR"/>
              <a:t>~): </a:t>
            </a:r>
            <a:r>
              <a:rPr lang="ko-KR" altLang="en-US"/>
              <a:t>퍼셉트론 인공신경망 등장</a:t>
            </a:r>
          </a:p>
        </p:txBody>
      </p:sp>
      <p:sp>
        <p:nvSpPr>
          <p:cNvPr id="16" name="직사각형 15">
            <a:extLst>
              <a:ext uri="{FF2B5EF4-FFF2-40B4-BE49-F238E27FC236}">
                <a16:creationId xmlns:a16="http://schemas.microsoft.com/office/drawing/2014/main" id="{1F53B571-FBDC-4029-818A-BDF22265D23C}"/>
              </a:ext>
            </a:extLst>
          </p:cNvPr>
          <p:cNvSpPr/>
          <p:nvPr/>
        </p:nvSpPr>
        <p:spPr>
          <a:xfrm>
            <a:off x="419099" y="1621658"/>
            <a:ext cx="4124325" cy="1600438"/>
          </a:xfrm>
          <a:prstGeom prst="rect">
            <a:avLst/>
          </a:prstGeom>
        </p:spPr>
        <p:txBody>
          <a:bodyPr wrap="square">
            <a:spAutoFit/>
          </a:bodyPr>
          <a:lstStyle/>
          <a:p>
            <a:pPr marL="285750" indent="-285750">
              <a:buFont typeface="Wingdings" panose="05000000000000000000" pitchFamily="2" charset="2"/>
              <a:buChar char="ü"/>
            </a:pPr>
            <a:r>
              <a:rPr lang="ko-KR" altLang="en-US" sz="1400">
                <a:solidFill>
                  <a:srgbClr val="24292F"/>
                </a:solidFill>
                <a:latin typeface="+mn-ea"/>
              </a:rPr>
              <a:t>수상돌기</a:t>
            </a:r>
            <a:r>
              <a:rPr lang="en-US" altLang="ko-KR" sz="1400">
                <a:solidFill>
                  <a:srgbClr val="24292F"/>
                </a:solidFill>
                <a:latin typeface="+mn-ea"/>
              </a:rPr>
              <a:t>(dendrites) : </a:t>
            </a:r>
            <a:r>
              <a:rPr lang="ko-KR" altLang="en-US" sz="1400">
                <a:solidFill>
                  <a:srgbClr val="24292F"/>
                </a:solidFill>
                <a:latin typeface="+mn-ea"/>
              </a:rPr>
              <a:t>신호를 수신 </a:t>
            </a:r>
            <a:r>
              <a:rPr lang="en-US" altLang="ko-KR" sz="1400">
                <a:solidFill>
                  <a:srgbClr val="24292F"/>
                </a:solidFill>
                <a:latin typeface="+mn-ea"/>
              </a:rPr>
              <a:t>(</a:t>
            </a:r>
            <a:r>
              <a:rPr lang="ko-KR" altLang="en-US" sz="1400">
                <a:solidFill>
                  <a:srgbClr val="24292F"/>
                </a:solidFill>
                <a:latin typeface="+mn-ea"/>
              </a:rPr>
              <a:t>안테나</a:t>
            </a:r>
            <a:r>
              <a:rPr lang="en-US" altLang="ko-KR" sz="1400">
                <a:solidFill>
                  <a:srgbClr val="24292F"/>
                </a:solidFill>
                <a:latin typeface="+mn-ea"/>
              </a:rPr>
              <a:t>)</a:t>
            </a:r>
          </a:p>
          <a:p>
            <a:pPr marL="285750" indent="-285750">
              <a:buFont typeface="Wingdings" panose="05000000000000000000" pitchFamily="2" charset="2"/>
              <a:buChar char="ü"/>
            </a:pPr>
            <a:endParaRPr lang="en-US" altLang="ko-KR" sz="1400">
              <a:solidFill>
                <a:srgbClr val="24292F"/>
              </a:solidFill>
              <a:latin typeface="+mn-ea"/>
            </a:endParaRPr>
          </a:p>
          <a:p>
            <a:pPr marL="285750" indent="-285750">
              <a:buFont typeface="Wingdings" panose="05000000000000000000" pitchFamily="2" charset="2"/>
              <a:buChar char="ü"/>
            </a:pPr>
            <a:r>
              <a:rPr lang="ko-KR" altLang="en-US" sz="1400">
                <a:solidFill>
                  <a:srgbClr val="24292F"/>
                </a:solidFill>
                <a:latin typeface="+mn-ea"/>
              </a:rPr>
              <a:t>세포체</a:t>
            </a:r>
            <a:r>
              <a:rPr lang="en-US" altLang="ko-KR" sz="1400">
                <a:solidFill>
                  <a:srgbClr val="24292F"/>
                </a:solidFill>
                <a:latin typeface="+mn-ea"/>
              </a:rPr>
              <a:t>(cell body) : </a:t>
            </a:r>
            <a:r>
              <a:rPr lang="ko-KR" altLang="en-US" sz="1400">
                <a:solidFill>
                  <a:srgbClr val="24292F"/>
                </a:solidFill>
                <a:latin typeface="+mn-ea"/>
              </a:rPr>
              <a:t>신호를 통합 </a:t>
            </a:r>
            <a:r>
              <a:rPr lang="en-US" altLang="ko-KR" sz="1400">
                <a:solidFill>
                  <a:srgbClr val="24292F"/>
                </a:solidFill>
                <a:latin typeface="+mn-ea"/>
              </a:rPr>
              <a:t>(</a:t>
            </a:r>
            <a:r>
              <a:rPr lang="ko-KR" altLang="en-US" sz="1400">
                <a:solidFill>
                  <a:srgbClr val="24292F"/>
                </a:solidFill>
                <a:latin typeface="+mn-ea"/>
              </a:rPr>
              <a:t>프로세서</a:t>
            </a:r>
            <a:r>
              <a:rPr lang="en-US" altLang="ko-KR" sz="1400">
                <a:solidFill>
                  <a:srgbClr val="24292F"/>
                </a:solidFill>
                <a:latin typeface="+mn-ea"/>
              </a:rPr>
              <a:t>)</a:t>
            </a:r>
            <a:r>
              <a:rPr lang="ko-KR" altLang="en-US" sz="1400">
                <a:solidFill>
                  <a:srgbClr val="24292F"/>
                </a:solidFill>
                <a:latin typeface="+mn-ea"/>
              </a:rPr>
              <a:t> </a:t>
            </a:r>
            <a:endParaRPr lang="en-US" altLang="ko-KR" sz="1400">
              <a:solidFill>
                <a:srgbClr val="24292F"/>
              </a:solidFill>
              <a:latin typeface="+mn-ea"/>
            </a:endParaRPr>
          </a:p>
          <a:p>
            <a:pPr marL="285750" indent="-285750">
              <a:buFont typeface="Wingdings" panose="05000000000000000000" pitchFamily="2" charset="2"/>
              <a:buChar char="ü"/>
            </a:pPr>
            <a:endParaRPr lang="en-US" altLang="ko-KR" sz="1400">
              <a:solidFill>
                <a:srgbClr val="24292F"/>
              </a:solidFill>
              <a:latin typeface="+mn-ea"/>
            </a:endParaRPr>
          </a:p>
          <a:p>
            <a:pPr marL="285750" indent="-285750">
              <a:buFont typeface="Wingdings" panose="05000000000000000000" pitchFamily="2" charset="2"/>
              <a:buChar char="ü"/>
            </a:pPr>
            <a:r>
              <a:rPr lang="ko-KR" altLang="en-US" sz="1400">
                <a:solidFill>
                  <a:srgbClr val="24292F"/>
                </a:solidFill>
                <a:latin typeface="+mn-ea"/>
              </a:rPr>
              <a:t>축삭</a:t>
            </a:r>
            <a:r>
              <a:rPr lang="en-US" altLang="ko-KR" sz="1400">
                <a:solidFill>
                  <a:srgbClr val="24292F"/>
                </a:solidFill>
                <a:latin typeface="+mn-ea"/>
              </a:rPr>
              <a:t>(axon) : </a:t>
            </a:r>
            <a:r>
              <a:rPr lang="ko-KR" altLang="en-US" sz="1400">
                <a:solidFill>
                  <a:srgbClr val="24292F"/>
                </a:solidFill>
                <a:latin typeface="+mn-ea"/>
              </a:rPr>
              <a:t>신호를 시냅스를 통해 전송 </a:t>
            </a:r>
            <a:r>
              <a:rPr lang="en-US" altLang="ko-KR" sz="1400">
                <a:solidFill>
                  <a:srgbClr val="24292F"/>
                </a:solidFill>
                <a:latin typeface="+mn-ea"/>
              </a:rPr>
              <a:t>(</a:t>
            </a:r>
            <a:r>
              <a:rPr lang="ko-KR" altLang="en-US" sz="1400">
                <a:solidFill>
                  <a:srgbClr val="24292F"/>
                </a:solidFill>
                <a:latin typeface="+mn-ea"/>
              </a:rPr>
              <a:t>케이블</a:t>
            </a:r>
            <a:r>
              <a:rPr lang="en-US" altLang="ko-KR" sz="1400">
                <a:solidFill>
                  <a:srgbClr val="24292F"/>
                </a:solidFill>
                <a:latin typeface="+mn-ea"/>
              </a:rPr>
              <a:t>)</a:t>
            </a:r>
            <a:r>
              <a:rPr lang="ko-KR" altLang="en-US" sz="1400">
                <a:solidFill>
                  <a:srgbClr val="24292F"/>
                </a:solidFill>
                <a:latin typeface="+mn-ea"/>
              </a:rPr>
              <a:t> </a:t>
            </a:r>
            <a:endParaRPr lang="en-US" altLang="ko-KR" sz="1400">
              <a:solidFill>
                <a:srgbClr val="24292F"/>
              </a:solidFill>
              <a:latin typeface="+mn-ea"/>
            </a:endParaRPr>
          </a:p>
          <a:p>
            <a:pPr marL="285750" indent="-285750">
              <a:buFont typeface="Wingdings" panose="05000000000000000000" pitchFamily="2" charset="2"/>
              <a:buChar char="ü"/>
            </a:pPr>
            <a:endParaRPr lang="en-US" altLang="ko-KR" sz="1400">
              <a:solidFill>
                <a:srgbClr val="24292F"/>
              </a:solidFill>
              <a:latin typeface="+mn-ea"/>
            </a:endParaRPr>
          </a:p>
          <a:p>
            <a:pPr marL="285750" indent="-285750">
              <a:buFont typeface="Wingdings" panose="05000000000000000000" pitchFamily="2" charset="2"/>
              <a:buChar char="ü"/>
            </a:pPr>
            <a:r>
              <a:rPr lang="ko-KR" altLang="en-US" sz="1400">
                <a:solidFill>
                  <a:srgbClr val="24292F"/>
                </a:solidFill>
                <a:latin typeface="+mn-ea"/>
              </a:rPr>
              <a:t>시냅스</a:t>
            </a:r>
            <a:r>
              <a:rPr lang="en-US" altLang="ko-KR" sz="1400">
                <a:solidFill>
                  <a:srgbClr val="24292F"/>
                </a:solidFill>
                <a:latin typeface="+mn-ea"/>
              </a:rPr>
              <a:t>(Synapse) : </a:t>
            </a:r>
            <a:r>
              <a:rPr lang="ko-KR" altLang="en-US" sz="1400">
                <a:solidFill>
                  <a:srgbClr val="24292F"/>
                </a:solidFill>
                <a:latin typeface="+mn-ea"/>
              </a:rPr>
              <a:t>뉴런으로 정보 전달 </a:t>
            </a:r>
            <a:r>
              <a:rPr lang="en-US" altLang="ko-KR" sz="1400">
                <a:solidFill>
                  <a:srgbClr val="24292F"/>
                </a:solidFill>
                <a:latin typeface="+mn-ea"/>
              </a:rPr>
              <a:t>(</a:t>
            </a:r>
            <a:r>
              <a:rPr lang="ko-KR" altLang="en-US" sz="1400">
                <a:solidFill>
                  <a:srgbClr val="24292F"/>
                </a:solidFill>
                <a:latin typeface="+mn-ea"/>
              </a:rPr>
              <a:t>커넥터</a:t>
            </a:r>
            <a:r>
              <a:rPr lang="en-US" altLang="ko-KR" sz="1400">
                <a:solidFill>
                  <a:srgbClr val="24292F"/>
                </a:solidFill>
                <a:latin typeface="+mn-ea"/>
              </a:rPr>
              <a:t>)</a:t>
            </a:r>
            <a:r>
              <a:rPr lang="ko-KR" altLang="en-US" sz="1400">
                <a:solidFill>
                  <a:srgbClr val="24292F"/>
                </a:solidFill>
                <a:latin typeface="+mn-ea"/>
              </a:rPr>
              <a:t> </a:t>
            </a:r>
            <a:endParaRPr lang="ko-KR" altLang="en-US" sz="1400">
              <a:latin typeface="+mn-ea"/>
            </a:endParaRPr>
          </a:p>
        </p:txBody>
      </p:sp>
      <p:sp>
        <p:nvSpPr>
          <p:cNvPr id="9" name="직사각형 8">
            <a:extLst>
              <a:ext uri="{FF2B5EF4-FFF2-40B4-BE49-F238E27FC236}">
                <a16:creationId xmlns:a16="http://schemas.microsoft.com/office/drawing/2014/main" id="{7BAC64AF-9495-4F61-8CC8-86728E433CAA}"/>
              </a:ext>
            </a:extLst>
          </p:cNvPr>
          <p:cNvSpPr/>
          <p:nvPr/>
        </p:nvSpPr>
        <p:spPr>
          <a:xfrm>
            <a:off x="4349382" y="6464021"/>
            <a:ext cx="2324291" cy="276999"/>
          </a:xfrm>
          <a:prstGeom prst="rect">
            <a:avLst/>
          </a:prstGeom>
        </p:spPr>
        <p:txBody>
          <a:bodyPr wrap="none">
            <a:spAutoFit/>
          </a:bodyPr>
          <a:lstStyle/>
          <a:p>
            <a:r>
              <a:rPr lang="ko-KR" altLang="en-US" sz="1200">
                <a:solidFill>
                  <a:schemeClr val="bg1">
                    <a:lumMod val="50000"/>
                  </a:schemeClr>
                </a:solidFill>
              </a:rPr>
              <a:t>출처 https://wikidocs.net/255159</a:t>
            </a:r>
          </a:p>
        </p:txBody>
      </p:sp>
      <p:grpSp>
        <p:nvGrpSpPr>
          <p:cNvPr id="20" name="그룹 19">
            <a:extLst>
              <a:ext uri="{FF2B5EF4-FFF2-40B4-BE49-F238E27FC236}">
                <a16:creationId xmlns:a16="http://schemas.microsoft.com/office/drawing/2014/main" id="{6E7C58DD-D4A8-42C1-AEF5-23E543C68916}"/>
              </a:ext>
            </a:extLst>
          </p:cNvPr>
          <p:cNvGrpSpPr/>
          <p:nvPr/>
        </p:nvGrpSpPr>
        <p:grpSpPr>
          <a:xfrm>
            <a:off x="5269860" y="827788"/>
            <a:ext cx="6102436" cy="5457325"/>
            <a:chOff x="723901" y="797309"/>
            <a:chExt cx="6102436" cy="5457325"/>
          </a:xfrm>
        </p:grpSpPr>
        <p:pic>
          <p:nvPicPr>
            <p:cNvPr id="5" name="그림 4">
              <a:extLst>
                <a:ext uri="{FF2B5EF4-FFF2-40B4-BE49-F238E27FC236}">
                  <a16:creationId xmlns:a16="http://schemas.microsoft.com/office/drawing/2014/main" id="{8468B7D2-45BC-4785-B779-DB48C638CCB5}"/>
                </a:ext>
              </a:extLst>
            </p:cNvPr>
            <p:cNvPicPr>
              <a:picLocks noChangeAspect="1"/>
            </p:cNvPicPr>
            <p:nvPr/>
          </p:nvPicPr>
          <p:blipFill rotWithShape="1">
            <a:blip r:embed="rId2"/>
            <a:srcRect r="54183" b="844"/>
            <a:stretch/>
          </p:blipFill>
          <p:spPr>
            <a:xfrm>
              <a:off x="723901" y="797309"/>
              <a:ext cx="2918545" cy="5457325"/>
            </a:xfrm>
            <a:prstGeom prst="rect">
              <a:avLst/>
            </a:prstGeom>
          </p:spPr>
        </p:pic>
        <p:pic>
          <p:nvPicPr>
            <p:cNvPr id="19" name="그림 18">
              <a:extLst>
                <a:ext uri="{FF2B5EF4-FFF2-40B4-BE49-F238E27FC236}">
                  <a16:creationId xmlns:a16="http://schemas.microsoft.com/office/drawing/2014/main" id="{3BB5CB76-E33B-47D5-BDC7-4B2E4DD4DC82}"/>
                </a:ext>
              </a:extLst>
            </p:cNvPr>
            <p:cNvPicPr>
              <a:picLocks noChangeAspect="1"/>
            </p:cNvPicPr>
            <p:nvPr/>
          </p:nvPicPr>
          <p:blipFill rotWithShape="1">
            <a:blip r:embed="rId3"/>
            <a:srcRect t="2464"/>
            <a:stretch/>
          </p:blipFill>
          <p:spPr>
            <a:xfrm>
              <a:off x="3764652" y="797309"/>
              <a:ext cx="3061685" cy="4257675"/>
            </a:xfrm>
            <a:prstGeom prst="rect">
              <a:avLst/>
            </a:prstGeom>
          </p:spPr>
        </p:pic>
      </p:grpSp>
      <p:pic>
        <p:nvPicPr>
          <p:cNvPr id="21" name="그림 20">
            <a:extLst>
              <a:ext uri="{FF2B5EF4-FFF2-40B4-BE49-F238E27FC236}">
                <a16:creationId xmlns:a16="http://schemas.microsoft.com/office/drawing/2014/main" id="{20ED0330-BF14-40EB-B66E-0F6E37F0BD0E}"/>
              </a:ext>
            </a:extLst>
          </p:cNvPr>
          <p:cNvPicPr>
            <a:picLocks noChangeAspect="1"/>
          </p:cNvPicPr>
          <p:nvPr/>
        </p:nvPicPr>
        <p:blipFill rotWithShape="1">
          <a:blip r:embed="rId4"/>
          <a:srcRect l="2647" t="2932" r="69149" b="69773"/>
          <a:stretch/>
        </p:blipFill>
        <p:spPr>
          <a:xfrm>
            <a:off x="1170666" y="4613976"/>
            <a:ext cx="1954439" cy="1444128"/>
          </a:xfrm>
          <a:prstGeom prst="rect">
            <a:avLst/>
          </a:prstGeom>
        </p:spPr>
      </p:pic>
      <p:sp>
        <p:nvSpPr>
          <p:cNvPr id="22" name="TextBox 21">
            <a:extLst>
              <a:ext uri="{FF2B5EF4-FFF2-40B4-BE49-F238E27FC236}">
                <a16:creationId xmlns:a16="http://schemas.microsoft.com/office/drawing/2014/main" id="{030FB096-E122-4C4E-9139-D65CAAF2D1C3}"/>
              </a:ext>
            </a:extLst>
          </p:cNvPr>
          <p:cNvSpPr txBox="1"/>
          <p:nvPr/>
        </p:nvSpPr>
        <p:spPr>
          <a:xfrm>
            <a:off x="557025" y="3966145"/>
            <a:ext cx="4403770" cy="369332"/>
          </a:xfrm>
          <a:prstGeom prst="rect">
            <a:avLst/>
          </a:prstGeom>
          <a:noFill/>
        </p:spPr>
        <p:txBody>
          <a:bodyPr wrap="none" rtlCol="0">
            <a:spAutoFit/>
          </a:bodyPr>
          <a:lstStyle/>
          <a:p>
            <a:r>
              <a:rPr lang="en-US" altLang="ko-KR">
                <a:solidFill>
                  <a:srgbClr val="C00000"/>
                </a:solidFill>
                <a:latin typeface="+mj-ea"/>
                <a:ea typeface="+mj-ea"/>
              </a:rPr>
              <a:t>1958</a:t>
            </a:r>
            <a:r>
              <a:rPr lang="ko-KR" altLang="en-US">
                <a:solidFill>
                  <a:srgbClr val="C00000"/>
                </a:solidFill>
                <a:latin typeface="+mj-ea"/>
                <a:ea typeface="+mj-ea"/>
              </a:rPr>
              <a:t>년 퍼셉트론 신경망으로 </a:t>
            </a:r>
            <a:r>
              <a:rPr lang="en-US" altLang="ko-KR">
                <a:solidFill>
                  <a:srgbClr val="C00000"/>
                </a:solidFill>
                <a:latin typeface="+mj-ea"/>
                <a:ea typeface="+mj-ea"/>
              </a:rPr>
              <a:t>AI </a:t>
            </a:r>
            <a:r>
              <a:rPr lang="ko-KR" altLang="en-US">
                <a:solidFill>
                  <a:srgbClr val="C00000"/>
                </a:solidFill>
                <a:latin typeface="+mj-ea"/>
                <a:ea typeface="+mj-ea"/>
              </a:rPr>
              <a:t>봄이 시작됨</a:t>
            </a:r>
          </a:p>
        </p:txBody>
      </p:sp>
      <p:sp>
        <p:nvSpPr>
          <p:cNvPr id="23" name="TextBox 22">
            <a:extLst>
              <a:ext uri="{FF2B5EF4-FFF2-40B4-BE49-F238E27FC236}">
                <a16:creationId xmlns:a16="http://schemas.microsoft.com/office/drawing/2014/main" id="{CB23F9C5-6516-4AA1-B31D-12979DD96B24}"/>
              </a:ext>
            </a:extLst>
          </p:cNvPr>
          <p:cNvSpPr txBox="1"/>
          <p:nvPr/>
        </p:nvSpPr>
        <p:spPr>
          <a:xfrm>
            <a:off x="557025" y="1039219"/>
            <a:ext cx="3034805" cy="369332"/>
          </a:xfrm>
          <a:prstGeom prst="rect">
            <a:avLst/>
          </a:prstGeom>
          <a:noFill/>
        </p:spPr>
        <p:txBody>
          <a:bodyPr wrap="none" rtlCol="0">
            <a:spAutoFit/>
          </a:bodyPr>
          <a:lstStyle/>
          <a:p>
            <a:r>
              <a:rPr lang="ko-KR" altLang="en-US">
                <a:solidFill>
                  <a:srgbClr val="C00000"/>
                </a:solidFill>
                <a:latin typeface="+mj-ea"/>
                <a:ea typeface="+mj-ea"/>
              </a:rPr>
              <a:t>생물학적 신경</a:t>
            </a:r>
            <a:r>
              <a:rPr lang="en-US" altLang="ko-KR">
                <a:solidFill>
                  <a:srgbClr val="C00000"/>
                </a:solidFill>
                <a:latin typeface="+mj-ea"/>
                <a:ea typeface="+mj-ea"/>
              </a:rPr>
              <a:t>(</a:t>
            </a:r>
            <a:r>
              <a:rPr lang="ko-KR" altLang="en-US">
                <a:solidFill>
                  <a:srgbClr val="C00000"/>
                </a:solidFill>
                <a:latin typeface="+mj-ea"/>
                <a:ea typeface="+mj-ea"/>
              </a:rPr>
              <a:t>뉴런</a:t>
            </a:r>
            <a:r>
              <a:rPr lang="en-US" altLang="ko-KR">
                <a:solidFill>
                  <a:srgbClr val="C00000"/>
                </a:solidFill>
                <a:latin typeface="+mj-ea"/>
                <a:ea typeface="+mj-ea"/>
              </a:rPr>
              <a:t>) </a:t>
            </a:r>
            <a:r>
              <a:rPr lang="ko-KR" altLang="en-US">
                <a:solidFill>
                  <a:srgbClr val="C00000"/>
                </a:solidFill>
                <a:latin typeface="+mj-ea"/>
                <a:ea typeface="+mj-ea"/>
              </a:rPr>
              <a:t>동작 원리</a:t>
            </a:r>
          </a:p>
        </p:txBody>
      </p:sp>
    </p:spTree>
    <p:extLst>
      <p:ext uri="{BB962C8B-B14F-4D97-AF65-F5344CB8AC3E}">
        <p14:creationId xmlns:p14="http://schemas.microsoft.com/office/powerpoint/2010/main" val="254425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D4742DEA-E680-4533-9A0C-622201A0DE2B}"/>
              </a:ext>
            </a:extLst>
          </p:cNvPr>
          <p:cNvSpPr>
            <a:spLocks noGrp="1"/>
          </p:cNvSpPr>
          <p:nvPr>
            <p:ph type="sldNum" sz="quarter" idx="12"/>
          </p:nvPr>
        </p:nvSpPr>
        <p:spPr/>
        <p:txBody>
          <a:bodyPr/>
          <a:lstStyle/>
          <a:p>
            <a:fld id="{634DECA5-6CD8-44AF-ACED-5DC73A540B1E}" type="slidenum">
              <a:rPr lang="ko-KR" altLang="en-US" smtClean="0"/>
              <a:pPr/>
              <a:t>23</a:t>
            </a:fld>
            <a:endParaRPr lang="ko-KR" altLang="en-US"/>
          </a:p>
        </p:txBody>
      </p:sp>
      <p:sp>
        <p:nvSpPr>
          <p:cNvPr id="4" name="제목 3">
            <a:extLst>
              <a:ext uri="{FF2B5EF4-FFF2-40B4-BE49-F238E27FC236}">
                <a16:creationId xmlns:a16="http://schemas.microsoft.com/office/drawing/2014/main" id="{8F65D2CC-7E09-4475-BAB8-C0DB020524EC}"/>
              </a:ext>
            </a:extLst>
          </p:cNvPr>
          <p:cNvSpPr>
            <a:spLocks noGrp="1"/>
          </p:cNvSpPr>
          <p:nvPr>
            <p:ph type="title"/>
          </p:nvPr>
        </p:nvSpPr>
        <p:spPr/>
        <p:txBody>
          <a:bodyPr>
            <a:normAutofit/>
          </a:bodyPr>
          <a:lstStyle/>
          <a:p>
            <a:r>
              <a:rPr lang="ko-KR" altLang="en-US"/>
              <a:t>제</a:t>
            </a:r>
            <a:r>
              <a:rPr lang="en-US" altLang="ko-KR"/>
              <a:t>2</a:t>
            </a:r>
            <a:r>
              <a:rPr lang="ko-KR" altLang="en-US"/>
              <a:t>의 </a:t>
            </a:r>
            <a:r>
              <a:rPr lang="en-US" altLang="ko-KR"/>
              <a:t>AI </a:t>
            </a:r>
            <a:r>
              <a:rPr lang="ko-KR" altLang="en-US"/>
              <a:t>봄이 시작됨 </a:t>
            </a:r>
            <a:r>
              <a:rPr lang="en-US" altLang="ko-KR"/>
              <a:t>(1980~) : MLP(</a:t>
            </a:r>
            <a:r>
              <a:rPr lang="ko-KR" altLang="en-US"/>
              <a:t>다층퍼셉트론</a:t>
            </a:r>
            <a:r>
              <a:rPr lang="en-US" altLang="ko-KR"/>
              <a:t>)</a:t>
            </a:r>
            <a:endParaRPr lang="ko-KR" altLang="en-US"/>
          </a:p>
        </p:txBody>
      </p:sp>
      <p:pic>
        <p:nvPicPr>
          <p:cNvPr id="16" name="그림 15">
            <a:extLst>
              <a:ext uri="{FF2B5EF4-FFF2-40B4-BE49-F238E27FC236}">
                <a16:creationId xmlns:a16="http://schemas.microsoft.com/office/drawing/2014/main" id="{5981442B-B781-42FD-9CDA-39F1EBC0550E}"/>
              </a:ext>
            </a:extLst>
          </p:cNvPr>
          <p:cNvPicPr>
            <a:picLocks noChangeAspect="1"/>
          </p:cNvPicPr>
          <p:nvPr/>
        </p:nvPicPr>
        <p:blipFill>
          <a:blip r:embed="rId2"/>
          <a:stretch>
            <a:fillRect/>
          </a:stretch>
        </p:blipFill>
        <p:spPr>
          <a:xfrm>
            <a:off x="6771762" y="1253142"/>
            <a:ext cx="4095021" cy="4604864"/>
          </a:xfrm>
          <a:prstGeom prst="rect">
            <a:avLst/>
          </a:prstGeom>
        </p:spPr>
      </p:pic>
      <p:pic>
        <p:nvPicPr>
          <p:cNvPr id="17" name="그림 16">
            <a:extLst>
              <a:ext uri="{FF2B5EF4-FFF2-40B4-BE49-F238E27FC236}">
                <a16:creationId xmlns:a16="http://schemas.microsoft.com/office/drawing/2014/main" id="{0FFD3AE8-CFEC-4717-89E8-32A0A4B135FD}"/>
              </a:ext>
            </a:extLst>
          </p:cNvPr>
          <p:cNvPicPr>
            <a:picLocks noChangeAspect="1"/>
          </p:cNvPicPr>
          <p:nvPr/>
        </p:nvPicPr>
        <p:blipFill>
          <a:blip r:embed="rId3"/>
          <a:stretch>
            <a:fillRect/>
          </a:stretch>
        </p:blipFill>
        <p:spPr>
          <a:xfrm>
            <a:off x="914400" y="4011959"/>
            <a:ext cx="2784621" cy="2116905"/>
          </a:xfrm>
          <a:prstGeom prst="rect">
            <a:avLst/>
          </a:prstGeom>
        </p:spPr>
      </p:pic>
      <p:sp>
        <p:nvSpPr>
          <p:cNvPr id="18" name="TextBox 17">
            <a:extLst>
              <a:ext uri="{FF2B5EF4-FFF2-40B4-BE49-F238E27FC236}">
                <a16:creationId xmlns:a16="http://schemas.microsoft.com/office/drawing/2014/main" id="{A7D175E9-B70B-4CAD-9EA5-B5B5308A29FB}"/>
              </a:ext>
            </a:extLst>
          </p:cNvPr>
          <p:cNvSpPr txBox="1"/>
          <p:nvPr/>
        </p:nvSpPr>
        <p:spPr>
          <a:xfrm>
            <a:off x="6771762" y="815328"/>
            <a:ext cx="4756623" cy="369332"/>
          </a:xfrm>
          <a:prstGeom prst="rect">
            <a:avLst/>
          </a:prstGeom>
          <a:noFill/>
        </p:spPr>
        <p:txBody>
          <a:bodyPr wrap="none" rtlCol="0">
            <a:spAutoFit/>
          </a:bodyPr>
          <a:lstStyle/>
          <a:p>
            <a:r>
              <a:rPr lang="en-US" altLang="ko-KR">
                <a:solidFill>
                  <a:srgbClr val="C00000"/>
                </a:solidFill>
                <a:latin typeface="+mj-ea"/>
                <a:ea typeface="+mj-ea"/>
              </a:rPr>
              <a:t>(4) MLP</a:t>
            </a:r>
            <a:r>
              <a:rPr lang="ko-KR" altLang="en-US">
                <a:solidFill>
                  <a:srgbClr val="C00000"/>
                </a:solidFill>
                <a:latin typeface="+mj-ea"/>
                <a:ea typeface="+mj-ea"/>
              </a:rPr>
              <a:t>로 </a:t>
            </a:r>
            <a:r>
              <a:rPr lang="en-US" altLang="ko-KR">
                <a:solidFill>
                  <a:srgbClr val="C00000"/>
                </a:solidFill>
                <a:latin typeface="+mj-ea"/>
                <a:ea typeface="+mj-ea"/>
              </a:rPr>
              <a:t>XOR </a:t>
            </a:r>
            <a:r>
              <a:rPr lang="ko-KR" altLang="en-US">
                <a:solidFill>
                  <a:srgbClr val="C00000"/>
                </a:solidFill>
                <a:latin typeface="+mj-ea"/>
                <a:ea typeface="+mj-ea"/>
              </a:rPr>
              <a:t>문제를 해결하고 다시 </a:t>
            </a:r>
            <a:r>
              <a:rPr lang="en-US" altLang="ko-KR">
                <a:solidFill>
                  <a:srgbClr val="C00000"/>
                </a:solidFill>
                <a:latin typeface="+mj-ea"/>
                <a:ea typeface="+mj-ea"/>
              </a:rPr>
              <a:t>AI </a:t>
            </a:r>
            <a:r>
              <a:rPr lang="ko-KR" altLang="en-US">
                <a:solidFill>
                  <a:srgbClr val="C00000"/>
                </a:solidFill>
                <a:latin typeface="+mj-ea"/>
                <a:ea typeface="+mj-ea"/>
              </a:rPr>
              <a:t>봄이됨</a:t>
            </a:r>
          </a:p>
        </p:txBody>
      </p:sp>
      <p:sp>
        <p:nvSpPr>
          <p:cNvPr id="19" name="TextBox 18">
            <a:extLst>
              <a:ext uri="{FF2B5EF4-FFF2-40B4-BE49-F238E27FC236}">
                <a16:creationId xmlns:a16="http://schemas.microsoft.com/office/drawing/2014/main" id="{D123C429-A0ED-4ACB-BF4E-2C9C73040FAC}"/>
              </a:ext>
            </a:extLst>
          </p:cNvPr>
          <p:cNvSpPr txBox="1"/>
          <p:nvPr/>
        </p:nvSpPr>
        <p:spPr>
          <a:xfrm>
            <a:off x="963495" y="3651663"/>
            <a:ext cx="2460930" cy="338554"/>
          </a:xfrm>
          <a:prstGeom prst="rect">
            <a:avLst/>
          </a:prstGeom>
          <a:noFill/>
        </p:spPr>
        <p:txBody>
          <a:bodyPr wrap="none" rtlCol="0">
            <a:spAutoFit/>
          </a:bodyPr>
          <a:lstStyle/>
          <a:p>
            <a:r>
              <a:rPr lang="en-US" altLang="ko-KR" sz="1600">
                <a:solidFill>
                  <a:srgbClr val="C00000"/>
                </a:solidFill>
                <a:latin typeface="+mj-ea"/>
                <a:ea typeface="+mj-ea"/>
              </a:rPr>
              <a:t>(2) </a:t>
            </a:r>
            <a:r>
              <a:rPr lang="ko-KR" altLang="en-US" sz="1600">
                <a:solidFill>
                  <a:srgbClr val="C00000"/>
                </a:solidFill>
                <a:latin typeface="+mj-ea"/>
                <a:ea typeface="+mj-ea"/>
              </a:rPr>
              <a:t>시그모이드 함수와 미분</a:t>
            </a:r>
          </a:p>
        </p:txBody>
      </p:sp>
      <p:pic>
        <p:nvPicPr>
          <p:cNvPr id="1026" name="Picture 2" descr="https://wikidocs.net/images/page/181822/Fig_percept_03.png">
            <a:extLst>
              <a:ext uri="{FF2B5EF4-FFF2-40B4-BE49-F238E27FC236}">
                <a16:creationId xmlns:a16="http://schemas.microsoft.com/office/drawing/2014/main" id="{2A08898E-1CFC-4569-8E4C-DFB16DDA57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9908" y="1359709"/>
            <a:ext cx="2113603" cy="211690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EA267C-8748-4D95-8E63-0C838E4AAC1C}"/>
              </a:ext>
            </a:extLst>
          </p:cNvPr>
          <p:cNvSpPr txBox="1"/>
          <p:nvPr/>
        </p:nvSpPr>
        <p:spPr>
          <a:xfrm>
            <a:off x="820641" y="815328"/>
            <a:ext cx="3766480" cy="338554"/>
          </a:xfrm>
          <a:prstGeom prst="rect">
            <a:avLst/>
          </a:prstGeom>
          <a:noFill/>
        </p:spPr>
        <p:txBody>
          <a:bodyPr wrap="none" rtlCol="0">
            <a:spAutoFit/>
          </a:bodyPr>
          <a:lstStyle/>
          <a:p>
            <a:r>
              <a:rPr lang="en-US" altLang="ko-KR" sz="1600">
                <a:solidFill>
                  <a:srgbClr val="C00000"/>
                </a:solidFill>
                <a:latin typeface="+mj-ea"/>
                <a:ea typeface="+mj-ea"/>
              </a:rPr>
              <a:t>(1) </a:t>
            </a:r>
            <a:r>
              <a:rPr lang="ko-KR" altLang="en-US" sz="1600">
                <a:solidFill>
                  <a:srgbClr val="C00000"/>
                </a:solidFill>
                <a:latin typeface="+mj-ea"/>
                <a:ea typeface="+mj-ea"/>
              </a:rPr>
              <a:t>단일 퍼셉트론으로 </a:t>
            </a:r>
            <a:r>
              <a:rPr lang="en-US" altLang="ko-KR" sz="1600">
                <a:solidFill>
                  <a:srgbClr val="C00000"/>
                </a:solidFill>
                <a:latin typeface="+mj-ea"/>
                <a:ea typeface="+mj-ea"/>
              </a:rPr>
              <a:t>XOR </a:t>
            </a:r>
            <a:r>
              <a:rPr lang="ko-KR" altLang="en-US" sz="1600">
                <a:solidFill>
                  <a:srgbClr val="C00000"/>
                </a:solidFill>
                <a:latin typeface="+mj-ea"/>
                <a:ea typeface="+mj-ea"/>
              </a:rPr>
              <a:t>문제 해결 안됨</a:t>
            </a:r>
          </a:p>
        </p:txBody>
      </p:sp>
      <p:sp>
        <p:nvSpPr>
          <p:cNvPr id="20" name="화살표: 오른쪽 19">
            <a:extLst>
              <a:ext uri="{FF2B5EF4-FFF2-40B4-BE49-F238E27FC236}">
                <a16:creationId xmlns:a16="http://schemas.microsoft.com/office/drawing/2014/main" id="{6357F4A9-6E43-43E1-93DF-09AD8B2DF114}"/>
              </a:ext>
            </a:extLst>
          </p:cNvPr>
          <p:cNvSpPr/>
          <p:nvPr/>
        </p:nvSpPr>
        <p:spPr>
          <a:xfrm>
            <a:off x="4797182" y="3486434"/>
            <a:ext cx="1298818" cy="53933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7DAA3D9-E901-411A-8D40-F7872A1ACEB9}"/>
              </a:ext>
            </a:extLst>
          </p:cNvPr>
          <p:cNvSpPr txBox="1"/>
          <p:nvPr/>
        </p:nvSpPr>
        <p:spPr>
          <a:xfrm>
            <a:off x="4363437" y="2632902"/>
            <a:ext cx="2113603" cy="523220"/>
          </a:xfrm>
          <a:prstGeom prst="rect">
            <a:avLst/>
          </a:prstGeom>
          <a:noFill/>
        </p:spPr>
        <p:txBody>
          <a:bodyPr wrap="square" rtlCol="0">
            <a:spAutoFit/>
          </a:bodyPr>
          <a:lstStyle/>
          <a:p>
            <a:pPr algn="ctr"/>
            <a:r>
              <a:rPr lang="en-US" altLang="ko-KR" sz="1400">
                <a:solidFill>
                  <a:srgbClr val="C00000"/>
                </a:solidFill>
                <a:latin typeface="+mj-ea"/>
                <a:ea typeface="+mj-ea"/>
              </a:rPr>
              <a:t>(3) </a:t>
            </a:r>
            <a:r>
              <a:rPr lang="ko-KR" altLang="en-US" sz="1400">
                <a:solidFill>
                  <a:srgbClr val="C00000"/>
                </a:solidFill>
                <a:latin typeface="+mj-ea"/>
                <a:ea typeface="+mj-ea"/>
              </a:rPr>
              <a:t>멀티 퍼셉트론에 </a:t>
            </a:r>
            <a:endParaRPr lang="en-US" altLang="ko-KR" sz="1400">
              <a:solidFill>
                <a:srgbClr val="C00000"/>
              </a:solidFill>
              <a:latin typeface="+mj-ea"/>
              <a:ea typeface="+mj-ea"/>
            </a:endParaRPr>
          </a:p>
          <a:p>
            <a:pPr algn="ctr"/>
            <a:r>
              <a:rPr lang="ko-KR" altLang="en-US" sz="1400">
                <a:solidFill>
                  <a:srgbClr val="C00000"/>
                </a:solidFill>
                <a:latin typeface="+mj-ea"/>
                <a:ea typeface="+mj-ea"/>
              </a:rPr>
              <a:t>역전파알고리즘</a:t>
            </a:r>
          </a:p>
        </p:txBody>
      </p:sp>
    </p:spTree>
    <p:extLst>
      <p:ext uri="{BB962C8B-B14F-4D97-AF65-F5344CB8AC3E}">
        <p14:creationId xmlns:p14="http://schemas.microsoft.com/office/powerpoint/2010/main" val="2512819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789BA463-D89A-46C9-8DF7-28B5A69AE35F}"/>
              </a:ext>
            </a:extLst>
          </p:cNvPr>
          <p:cNvSpPr>
            <a:spLocks noGrp="1"/>
          </p:cNvSpPr>
          <p:nvPr>
            <p:ph type="sldNum" sz="quarter" idx="12"/>
          </p:nvPr>
        </p:nvSpPr>
        <p:spPr/>
        <p:txBody>
          <a:bodyPr/>
          <a:lstStyle/>
          <a:p>
            <a:fld id="{634DECA5-6CD8-44AF-ACED-5DC73A540B1E}" type="slidenum">
              <a:rPr lang="ko-KR" altLang="en-US" smtClean="0"/>
              <a:pPr/>
              <a:t>24</a:t>
            </a:fld>
            <a:endParaRPr lang="ko-KR" altLang="en-US"/>
          </a:p>
        </p:txBody>
      </p:sp>
      <p:sp>
        <p:nvSpPr>
          <p:cNvPr id="3" name="제목 2">
            <a:extLst>
              <a:ext uri="{FF2B5EF4-FFF2-40B4-BE49-F238E27FC236}">
                <a16:creationId xmlns:a16="http://schemas.microsoft.com/office/drawing/2014/main" id="{04CC0E7C-EE09-4B1C-B1A5-E0BBDC149CAA}"/>
              </a:ext>
            </a:extLst>
          </p:cNvPr>
          <p:cNvSpPr>
            <a:spLocks noGrp="1"/>
          </p:cNvSpPr>
          <p:nvPr>
            <p:ph type="title"/>
          </p:nvPr>
        </p:nvSpPr>
        <p:spPr/>
        <p:txBody>
          <a:bodyPr/>
          <a:lstStyle/>
          <a:p>
            <a:r>
              <a:rPr lang="ko-KR" altLang="en-US"/>
              <a:t>제</a:t>
            </a:r>
            <a:r>
              <a:rPr lang="en-US" altLang="ko-KR"/>
              <a:t>3</a:t>
            </a:r>
            <a:r>
              <a:rPr lang="ko-KR" altLang="en-US"/>
              <a:t>의 </a:t>
            </a:r>
            <a:r>
              <a:rPr lang="en-US" altLang="ko-KR"/>
              <a:t>AI </a:t>
            </a:r>
            <a:r>
              <a:rPr lang="ko-KR" altLang="en-US"/>
              <a:t>봄이 시작됨 </a:t>
            </a:r>
            <a:r>
              <a:rPr lang="en-US" altLang="ko-KR"/>
              <a:t>(2010 </a:t>
            </a:r>
            <a:r>
              <a:rPr lang="ko-KR" altLang="en-US"/>
              <a:t>이후</a:t>
            </a:r>
            <a:r>
              <a:rPr lang="en-US" altLang="ko-KR"/>
              <a:t>~) : </a:t>
            </a:r>
            <a:r>
              <a:rPr lang="ko-KR" altLang="en-US"/>
              <a:t>딥러닝 등장 </a:t>
            </a:r>
            <a:r>
              <a:rPr lang="en-US" altLang="ko-KR"/>
              <a:t> </a:t>
            </a:r>
            <a:endParaRPr lang="ko-KR" altLang="en-US"/>
          </a:p>
        </p:txBody>
      </p:sp>
      <p:grpSp>
        <p:nvGrpSpPr>
          <p:cNvPr id="18" name="그룹 17">
            <a:extLst>
              <a:ext uri="{FF2B5EF4-FFF2-40B4-BE49-F238E27FC236}">
                <a16:creationId xmlns:a16="http://schemas.microsoft.com/office/drawing/2014/main" id="{41732424-7449-435F-BA7F-AD6CDE1ED123}"/>
              </a:ext>
            </a:extLst>
          </p:cNvPr>
          <p:cNvGrpSpPr/>
          <p:nvPr/>
        </p:nvGrpSpPr>
        <p:grpSpPr>
          <a:xfrm>
            <a:off x="401915" y="829038"/>
            <a:ext cx="11170959" cy="5038416"/>
            <a:chOff x="401915" y="829038"/>
            <a:chExt cx="11170959" cy="5038416"/>
          </a:xfrm>
        </p:grpSpPr>
        <p:pic>
          <p:nvPicPr>
            <p:cNvPr id="7" name="Picture 2" descr="https://blog.kakaocdn.net/dn/okTU1/btrCH4Fx7Ro/m5f9UkRkl7CP3dUEgXTtk1/img.png">
              <a:extLst>
                <a:ext uri="{FF2B5EF4-FFF2-40B4-BE49-F238E27FC236}">
                  <a16:creationId xmlns:a16="http://schemas.microsoft.com/office/drawing/2014/main" id="{07817EB9-A43D-4DA9-8A7D-F5E501D69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912" y="1282140"/>
              <a:ext cx="6494010" cy="4032810"/>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A82C60B6-2A26-4C65-84F2-02F810EB1FF3}"/>
                </a:ext>
              </a:extLst>
            </p:cNvPr>
            <p:cNvPicPr>
              <a:picLocks noChangeAspect="1"/>
            </p:cNvPicPr>
            <p:nvPr/>
          </p:nvPicPr>
          <p:blipFill rotWithShape="1">
            <a:blip r:embed="rId3"/>
            <a:srcRect t="34587" r="67352" b="33629"/>
            <a:stretch/>
          </p:blipFill>
          <p:spPr>
            <a:xfrm>
              <a:off x="716240" y="1571546"/>
              <a:ext cx="2684185" cy="1995202"/>
            </a:xfrm>
            <a:prstGeom prst="rect">
              <a:avLst/>
            </a:prstGeom>
          </p:spPr>
        </p:pic>
        <p:sp>
          <p:nvSpPr>
            <p:cNvPr id="14" name="TextBox 13">
              <a:extLst>
                <a:ext uri="{FF2B5EF4-FFF2-40B4-BE49-F238E27FC236}">
                  <a16:creationId xmlns:a16="http://schemas.microsoft.com/office/drawing/2014/main" id="{80067694-282B-435C-BAC8-98E2B847ACB5}"/>
                </a:ext>
              </a:extLst>
            </p:cNvPr>
            <p:cNvSpPr txBox="1"/>
            <p:nvPr/>
          </p:nvSpPr>
          <p:spPr>
            <a:xfrm>
              <a:off x="512939" y="4165470"/>
              <a:ext cx="4172447" cy="584775"/>
            </a:xfrm>
            <a:prstGeom prst="rect">
              <a:avLst/>
            </a:prstGeom>
            <a:noFill/>
          </p:spPr>
          <p:txBody>
            <a:bodyPr wrap="square" rtlCol="0">
              <a:spAutoFit/>
            </a:bodyPr>
            <a:lstStyle/>
            <a:p>
              <a:r>
                <a:rPr lang="en-US" altLang="ko-KR" sz="1600">
                  <a:solidFill>
                    <a:srgbClr val="C00000"/>
                  </a:solidFill>
                  <a:latin typeface="+mj-ea"/>
                  <a:ea typeface="+mj-ea"/>
                </a:rPr>
                <a:t>(2) VGP </a:t>
              </a:r>
              <a:r>
                <a:rPr lang="ko-KR" altLang="en-US" sz="1600">
                  <a:solidFill>
                    <a:srgbClr val="C00000"/>
                  </a:solidFill>
                  <a:latin typeface="+mj-ea"/>
                  <a:ea typeface="+mj-ea"/>
                </a:rPr>
                <a:t>원인은 역전파알고리즘에서</a:t>
              </a:r>
              <a:endParaRPr lang="en-US" altLang="ko-KR" sz="1600">
                <a:solidFill>
                  <a:srgbClr val="C00000"/>
                </a:solidFill>
                <a:latin typeface="+mj-ea"/>
                <a:ea typeface="+mj-ea"/>
              </a:endParaRPr>
            </a:p>
            <a:p>
              <a:r>
                <a:rPr lang="ko-KR" altLang="en-US" sz="1600">
                  <a:solidFill>
                    <a:srgbClr val="C00000"/>
                  </a:solidFill>
                  <a:latin typeface="+mj-ea"/>
                  <a:ea typeface="+mj-ea"/>
                </a:rPr>
                <a:t>시그모이드의 미분값들의 곱한 결과가 </a:t>
              </a:r>
              <a:r>
                <a:rPr lang="en-US" altLang="ko-KR" sz="1600">
                  <a:solidFill>
                    <a:srgbClr val="C00000"/>
                  </a:solidFill>
                  <a:latin typeface="+mj-ea"/>
                  <a:ea typeface="+mj-ea"/>
                </a:rPr>
                <a:t>0</a:t>
              </a:r>
              <a:r>
                <a:rPr lang="ko-KR" altLang="en-US" sz="1600">
                  <a:solidFill>
                    <a:srgbClr val="C00000"/>
                  </a:solidFill>
                  <a:latin typeface="+mj-ea"/>
                  <a:ea typeface="+mj-ea"/>
                </a:rPr>
                <a:t>으로됨</a:t>
              </a:r>
            </a:p>
          </p:txBody>
        </p:sp>
        <p:sp>
          <p:nvSpPr>
            <p:cNvPr id="15" name="TextBox 14">
              <a:extLst>
                <a:ext uri="{FF2B5EF4-FFF2-40B4-BE49-F238E27FC236}">
                  <a16:creationId xmlns:a16="http://schemas.microsoft.com/office/drawing/2014/main" id="{1C9BC17E-5AC6-4657-9FF6-0896438520A7}"/>
                </a:ext>
              </a:extLst>
            </p:cNvPr>
            <p:cNvSpPr txBox="1"/>
            <p:nvPr/>
          </p:nvSpPr>
          <p:spPr>
            <a:xfrm>
              <a:off x="401915" y="912993"/>
              <a:ext cx="4027210" cy="338554"/>
            </a:xfrm>
            <a:prstGeom prst="rect">
              <a:avLst/>
            </a:prstGeom>
            <a:noFill/>
          </p:spPr>
          <p:txBody>
            <a:bodyPr wrap="square" rtlCol="0">
              <a:spAutoFit/>
            </a:bodyPr>
            <a:lstStyle/>
            <a:p>
              <a:r>
                <a:rPr lang="en-US" altLang="ko-KR" sz="1600">
                  <a:solidFill>
                    <a:srgbClr val="C00000"/>
                  </a:solidFill>
                  <a:latin typeface="+mj-ea"/>
                  <a:ea typeface="+mj-ea"/>
                </a:rPr>
                <a:t>(3) ReLU </a:t>
              </a:r>
              <a:r>
                <a:rPr lang="ko-KR" altLang="en-US" sz="1600">
                  <a:solidFill>
                    <a:srgbClr val="C00000"/>
                  </a:solidFill>
                  <a:latin typeface="+mj-ea"/>
                  <a:ea typeface="+mj-ea"/>
                </a:rPr>
                <a:t>활성함수를 사용으로 </a:t>
              </a:r>
              <a:r>
                <a:rPr lang="en-US" altLang="ko-KR" sz="1600">
                  <a:solidFill>
                    <a:srgbClr val="C00000"/>
                  </a:solidFill>
                  <a:latin typeface="+mj-ea"/>
                  <a:ea typeface="+mj-ea"/>
                </a:rPr>
                <a:t>VGP</a:t>
              </a:r>
              <a:r>
                <a:rPr lang="ko-KR" altLang="en-US" sz="1600">
                  <a:solidFill>
                    <a:srgbClr val="C00000"/>
                  </a:solidFill>
                  <a:latin typeface="+mj-ea"/>
                  <a:ea typeface="+mj-ea"/>
                </a:rPr>
                <a:t>를 해결함</a:t>
              </a:r>
            </a:p>
          </p:txBody>
        </p:sp>
        <p:sp>
          <p:nvSpPr>
            <p:cNvPr id="16" name="직사각형 15">
              <a:extLst>
                <a:ext uri="{FF2B5EF4-FFF2-40B4-BE49-F238E27FC236}">
                  <a16:creationId xmlns:a16="http://schemas.microsoft.com/office/drawing/2014/main" id="{F3B0916C-D3CE-43CB-8F4B-C0420D6B95CF}"/>
                </a:ext>
              </a:extLst>
            </p:cNvPr>
            <p:cNvSpPr/>
            <p:nvPr/>
          </p:nvSpPr>
          <p:spPr>
            <a:xfrm>
              <a:off x="4666336" y="5528900"/>
              <a:ext cx="6906538" cy="338554"/>
            </a:xfrm>
            <a:prstGeom prst="rect">
              <a:avLst/>
            </a:prstGeom>
          </p:spPr>
          <p:txBody>
            <a:bodyPr wrap="square">
              <a:spAutoFit/>
            </a:bodyPr>
            <a:lstStyle/>
            <a:p>
              <a:r>
                <a:rPr lang="en-US" altLang="ko-KR" sz="1600">
                  <a:solidFill>
                    <a:srgbClr val="C00000"/>
                  </a:solidFill>
                  <a:latin typeface="+mj-ea"/>
                  <a:ea typeface="+mj-ea"/>
                </a:rPr>
                <a:t>(1) Vanishing Gradient Problem </a:t>
              </a:r>
              <a:r>
                <a:rPr lang="ko-KR" altLang="en-US" sz="1600">
                  <a:solidFill>
                    <a:srgbClr val="C00000"/>
                  </a:solidFill>
                  <a:latin typeface="+mj-ea"/>
                  <a:ea typeface="+mj-ea"/>
                </a:rPr>
                <a:t>해결이 안도고 있어서 </a:t>
              </a:r>
              <a:r>
                <a:rPr lang="en-US" altLang="ko-KR" sz="1600">
                  <a:solidFill>
                    <a:srgbClr val="C00000"/>
                  </a:solidFill>
                  <a:latin typeface="+mj-ea"/>
                  <a:ea typeface="+mj-ea"/>
                </a:rPr>
                <a:t>AI</a:t>
              </a:r>
              <a:r>
                <a:rPr lang="ko-KR" altLang="en-US" sz="1600">
                  <a:solidFill>
                    <a:srgbClr val="C00000"/>
                  </a:solidFill>
                  <a:latin typeface="+mj-ea"/>
                  <a:ea typeface="+mj-ea"/>
                </a:rPr>
                <a:t>의 </a:t>
              </a:r>
              <a:r>
                <a:rPr lang="en-US" altLang="ko-KR" sz="1600">
                  <a:solidFill>
                    <a:srgbClr val="C00000"/>
                  </a:solidFill>
                  <a:latin typeface="+mj-ea"/>
                  <a:ea typeface="+mj-ea"/>
                </a:rPr>
                <a:t>2</a:t>
              </a:r>
              <a:r>
                <a:rPr lang="ko-KR" altLang="en-US" sz="1600">
                  <a:solidFill>
                    <a:srgbClr val="C00000"/>
                  </a:solidFill>
                  <a:latin typeface="+mj-ea"/>
                  <a:ea typeface="+mj-ea"/>
                </a:rPr>
                <a:t>차 겨울됨 </a:t>
              </a:r>
              <a:r>
                <a:rPr lang="en-US" altLang="ko-KR" sz="1600">
                  <a:solidFill>
                    <a:srgbClr val="C00000"/>
                  </a:solidFill>
                  <a:latin typeface="+mj-ea"/>
                  <a:ea typeface="+mj-ea"/>
                </a:rPr>
                <a:t> </a:t>
              </a:r>
              <a:endParaRPr lang="ko-KR" altLang="en-US" sz="1600">
                <a:latin typeface="+mj-ea"/>
                <a:ea typeface="+mj-ea"/>
              </a:endParaRPr>
            </a:p>
          </p:txBody>
        </p:sp>
        <p:sp>
          <p:nvSpPr>
            <p:cNvPr id="17" name="TextBox 16">
              <a:extLst>
                <a:ext uri="{FF2B5EF4-FFF2-40B4-BE49-F238E27FC236}">
                  <a16:creationId xmlns:a16="http://schemas.microsoft.com/office/drawing/2014/main" id="{A6C9499A-FDD9-4725-8823-0DD50B123D75}"/>
                </a:ext>
              </a:extLst>
            </p:cNvPr>
            <p:cNvSpPr txBox="1"/>
            <p:nvPr/>
          </p:nvSpPr>
          <p:spPr>
            <a:xfrm>
              <a:off x="4992964" y="829038"/>
              <a:ext cx="6056035" cy="338554"/>
            </a:xfrm>
            <a:prstGeom prst="rect">
              <a:avLst/>
            </a:prstGeom>
            <a:noFill/>
          </p:spPr>
          <p:txBody>
            <a:bodyPr wrap="square" rtlCol="0">
              <a:spAutoFit/>
            </a:bodyPr>
            <a:lstStyle/>
            <a:p>
              <a:r>
                <a:rPr lang="en-US" altLang="ko-KR" sz="1600">
                  <a:solidFill>
                    <a:srgbClr val="C00000"/>
                  </a:solidFill>
                  <a:latin typeface="+mj-ea"/>
                  <a:ea typeface="+mj-ea"/>
                </a:rPr>
                <a:t>(4) CNN</a:t>
              </a:r>
              <a:r>
                <a:rPr lang="ko-KR" altLang="en-US" sz="1600">
                  <a:solidFill>
                    <a:srgbClr val="C00000"/>
                  </a:solidFill>
                  <a:latin typeface="+mj-ea"/>
                  <a:ea typeface="+mj-ea"/>
                </a:rPr>
                <a:t>에서 </a:t>
              </a:r>
              <a:r>
                <a:rPr lang="en-US" altLang="ko-KR" sz="1600">
                  <a:solidFill>
                    <a:srgbClr val="C00000"/>
                  </a:solidFill>
                  <a:latin typeface="+mj-ea"/>
                  <a:ea typeface="+mj-ea"/>
                </a:rPr>
                <a:t>152</a:t>
              </a:r>
              <a:r>
                <a:rPr lang="ko-KR" altLang="en-US" sz="1600">
                  <a:solidFill>
                    <a:srgbClr val="C00000"/>
                  </a:solidFill>
                  <a:latin typeface="+mj-ea"/>
                  <a:ea typeface="+mj-ea"/>
                </a:rPr>
                <a:t>개 층을 사용으로 </a:t>
              </a:r>
              <a:r>
                <a:rPr lang="en-US" altLang="ko-KR" sz="1600">
                  <a:solidFill>
                    <a:srgbClr val="C00000"/>
                  </a:solidFill>
                  <a:latin typeface="+mj-ea"/>
                  <a:ea typeface="+mj-ea"/>
                </a:rPr>
                <a:t>AI</a:t>
              </a:r>
              <a:r>
                <a:rPr lang="ko-KR" altLang="en-US" sz="1600">
                  <a:solidFill>
                    <a:srgbClr val="C00000"/>
                  </a:solidFill>
                  <a:latin typeface="+mj-ea"/>
                  <a:ea typeface="+mj-ea"/>
                </a:rPr>
                <a:t>의 성공 사례를 만들다</a:t>
              </a:r>
              <a:r>
                <a:rPr lang="en-US" altLang="ko-KR" sz="1600">
                  <a:solidFill>
                    <a:srgbClr val="C00000"/>
                  </a:solidFill>
                  <a:latin typeface="+mj-ea"/>
                  <a:ea typeface="+mj-ea"/>
                </a:rPr>
                <a:t>.</a:t>
              </a:r>
              <a:r>
                <a:rPr lang="ko-KR" altLang="en-US" sz="1600">
                  <a:solidFill>
                    <a:srgbClr val="C00000"/>
                  </a:solidFill>
                  <a:latin typeface="+mj-ea"/>
                  <a:ea typeface="+mj-ea"/>
                </a:rPr>
                <a:t> </a:t>
              </a:r>
            </a:p>
          </p:txBody>
        </p:sp>
      </p:grpSp>
    </p:spTree>
    <p:extLst>
      <p:ext uri="{BB962C8B-B14F-4D97-AF65-F5344CB8AC3E}">
        <p14:creationId xmlns:p14="http://schemas.microsoft.com/office/powerpoint/2010/main" val="319062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D89DBF7-9CF8-4A51-B6AA-A1BCEA77E78D}"/>
              </a:ext>
            </a:extLst>
          </p:cNvPr>
          <p:cNvSpPr>
            <a:spLocks noGrp="1"/>
          </p:cNvSpPr>
          <p:nvPr>
            <p:ph type="sldNum" sz="quarter" idx="12"/>
          </p:nvPr>
        </p:nvSpPr>
        <p:spPr/>
        <p:txBody>
          <a:bodyPr/>
          <a:lstStyle/>
          <a:p>
            <a:fld id="{634DECA5-6CD8-44AF-ACED-5DC73A540B1E}" type="slidenum">
              <a:rPr lang="ko-KR" altLang="en-US" smtClean="0"/>
              <a:pPr/>
              <a:t>25</a:t>
            </a:fld>
            <a:endParaRPr lang="ko-KR" altLang="en-US"/>
          </a:p>
        </p:txBody>
      </p:sp>
      <p:sp>
        <p:nvSpPr>
          <p:cNvPr id="3" name="제목 2">
            <a:extLst>
              <a:ext uri="{FF2B5EF4-FFF2-40B4-BE49-F238E27FC236}">
                <a16:creationId xmlns:a16="http://schemas.microsoft.com/office/drawing/2014/main" id="{7E714935-1956-460B-9D3F-C3BA79F99498}"/>
              </a:ext>
            </a:extLst>
          </p:cNvPr>
          <p:cNvSpPr>
            <a:spLocks noGrp="1"/>
          </p:cNvSpPr>
          <p:nvPr>
            <p:ph type="title"/>
          </p:nvPr>
        </p:nvSpPr>
        <p:spPr/>
        <p:txBody>
          <a:bodyPr/>
          <a:lstStyle/>
          <a:p>
            <a:r>
              <a:rPr lang="en-US" altLang="ko-KR"/>
              <a:t>GPU</a:t>
            </a:r>
            <a:r>
              <a:rPr lang="ko-KR" altLang="en-US"/>
              <a:t> 컴퓨팅 파원는 </a:t>
            </a:r>
            <a:r>
              <a:rPr lang="en-US" altLang="ko-KR"/>
              <a:t>AI </a:t>
            </a:r>
            <a:r>
              <a:rPr lang="ko-KR" altLang="en-US"/>
              <a:t>성공 요소</a:t>
            </a:r>
          </a:p>
        </p:txBody>
      </p:sp>
      <p:pic>
        <p:nvPicPr>
          <p:cNvPr id="4" name="Picture 2" descr="CDN media">
            <a:extLst>
              <a:ext uri="{FF2B5EF4-FFF2-40B4-BE49-F238E27FC236}">
                <a16:creationId xmlns:a16="http://schemas.microsoft.com/office/drawing/2014/main" id="{A26BEB17-C98E-4E26-81B3-122362A18E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7153" y="1226448"/>
            <a:ext cx="7613501" cy="466000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C7C5565E-6B2F-4532-8987-AEF1BCB174F0}"/>
              </a:ext>
            </a:extLst>
          </p:cNvPr>
          <p:cNvPicPr>
            <a:picLocks noChangeAspect="1"/>
          </p:cNvPicPr>
          <p:nvPr/>
        </p:nvPicPr>
        <p:blipFill>
          <a:blip r:embed="rId3"/>
          <a:stretch>
            <a:fillRect/>
          </a:stretch>
        </p:blipFill>
        <p:spPr>
          <a:xfrm>
            <a:off x="266203" y="2081213"/>
            <a:ext cx="3115172" cy="1549189"/>
          </a:xfrm>
          <a:prstGeom prst="rect">
            <a:avLst/>
          </a:prstGeom>
        </p:spPr>
      </p:pic>
      <p:sp>
        <p:nvSpPr>
          <p:cNvPr id="6" name="직사각형 5">
            <a:extLst>
              <a:ext uri="{FF2B5EF4-FFF2-40B4-BE49-F238E27FC236}">
                <a16:creationId xmlns:a16="http://schemas.microsoft.com/office/drawing/2014/main" id="{5C1F646C-27AF-47FD-B231-7E902135AFE6}"/>
              </a:ext>
            </a:extLst>
          </p:cNvPr>
          <p:cNvSpPr/>
          <p:nvPr/>
        </p:nvSpPr>
        <p:spPr>
          <a:xfrm>
            <a:off x="4315768" y="6419959"/>
            <a:ext cx="7699647" cy="276999"/>
          </a:xfrm>
          <a:prstGeom prst="rect">
            <a:avLst/>
          </a:prstGeom>
        </p:spPr>
        <p:txBody>
          <a:bodyPr wrap="square">
            <a:spAutoFit/>
          </a:bodyPr>
          <a:lstStyle/>
          <a:p>
            <a:r>
              <a:rPr lang="ko-KR" altLang="en-US" sz="1200"/>
              <a:t>https://www.reddit.com/r/mlscaling/comments/1ipfu8y/epoch_ai_total_installed_nvidia_gpu_computing/</a:t>
            </a:r>
          </a:p>
        </p:txBody>
      </p:sp>
      <p:sp>
        <p:nvSpPr>
          <p:cNvPr id="7" name="TextBox 6">
            <a:extLst>
              <a:ext uri="{FF2B5EF4-FFF2-40B4-BE49-F238E27FC236}">
                <a16:creationId xmlns:a16="http://schemas.microsoft.com/office/drawing/2014/main" id="{84C3BB28-8AF0-45E5-9D78-9A7D87D1F26B}"/>
              </a:ext>
            </a:extLst>
          </p:cNvPr>
          <p:cNvSpPr txBox="1"/>
          <p:nvPr/>
        </p:nvSpPr>
        <p:spPr>
          <a:xfrm>
            <a:off x="323353" y="1474968"/>
            <a:ext cx="3217585" cy="338554"/>
          </a:xfrm>
          <a:prstGeom prst="rect">
            <a:avLst/>
          </a:prstGeom>
          <a:noFill/>
        </p:spPr>
        <p:txBody>
          <a:bodyPr wrap="square" rtlCol="0">
            <a:spAutoFit/>
          </a:bodyPr>
          <a:lstStyle/>
          <a:p>
            <a:r>
              <a:rPr lang="en-US" altLang="ko-KR" sz="1600">
                <a:solidFill>
                  <a:srgbClr val="C00000"/>
                </a:solidFill>
                <a:latin typeface="+mj-ea"/>
                <a:ea typeface="+mj-ea"/>
              </a:rPr>
              <a:t>GPU</a:t>
            </a:r>
            <a:r>
              <a:rPr lang="ko-KR" altLang="en-US" sz="1600">
                <a:solidFill>
                  <a:srgbClr val="C00000"/>
                </a:solidFill>
                <a:latin typeface="+mj-ea"/>
                <a:ea typeface="+mj-ea"/>
              </a:rPr>
              <a:t>는 딥러닝과 궁합이 잘 맞는다</a:t>
            </a:r>
            <a:r>
              <a:rPr lang="en-US" altLang="ko-KR" sz="1600">
                <a:solidFill>
                  <a:srgbClr val="C00000"/>
                </a:solidFill>
                <a:latin typeface="+mj-ea"/>
                <a:ea typeface="+mj-ea"/>
              </a:rPr>
              <a:t>.</a:t>
            </a:r>
            <a:endParaRPr lang="ko-KR" altLang="en-US" sz="1600">
              <a:solidFill>
                <a:srgbClr val="C00000"/>
              </a:solidFill>
              <a:latin typeface="+mj-ea"/>
              <a:ea typeface="+mj-ea"/>
            </a:endParaRPr>
          </a:p>
        </p:txBody>
      </p:sp>
      <p:sp>
        <p:nvSpPr>
          <p:cNvPr id="8" name="TextBox 7">
            <a:extLst>
              <a:ext uri="{FF2B5EF4-FFF2-40B4-BE49-F238E27FC236}">
                <a16:creationId xmlns:a16="http://schemas.microsoft.com/office/drawing/2014/main" id="{B4818EB3-47A4-4D92-89F8-E3B69A212154}"/>
              </a:ext>
            </a:extLst>
          </p:cNvPr>
          <p:cNvSpPr txBox="1"/>
          <p:nvPr/>
        </p:nvSpPr>
        <p:spPr>
          <a:xfrm>
            <a:off x="4821515" y="900444"/>
            <a:ext cx="6198910" cy="338554"/>
          </a:xfrm>
          <a:prstGeom prst="rect">
            <a:avLst/>
          </a:prstGeom>
          <a:noFill/>
        </p:spPr>
        <p:txBody>
          <a:bodyPr wrap="square" rtlCol="0">
            <a:spAutoFit/>
          </a:bodyPr>
          <a:lstStyle/>
          <a:p>
            <a:r>
              <a:rPr lang="en-US" altLang="ko-KR" sz="1600">
                <a:solidFill>
                  <a:srgbClr val="C00000"/>
                </a:solidFill>
                <a:latin typeface="+mj-ea"/>
                <a:ea typeface="+mj-ea"/>
              </a:rPr>
              <a:t>AI </a:t>
            </a:r>
            <a:r>
              <a:rPr lang="ko-KR" altLang="en-US" sz="1600">
                <a:solidFill>
                  <a:srgbClr val="C00000"/>
                </a:solidFill>
                <a:latin typeface="+mj-ea"/>
                <a:ea typeface="+mj-ea"/>
              </a:rPr>
              <a:t>기술 발전으로 </a:t>
            </a:r>
            <a:r>
              <a:rPr lang="en-US" altLang="ko-KR" sz="1600">
                <a:solidFill>
                  <a:srgbClr val="C00000"/>
                </a:solidFill>
                <a:latin typeface="+mj-ea"/>
                <a:ea typeface="+mj-ea"/>
              </a:rPr>
              <a:t>GPU </a:t>
            </a:r>
            <a:r>
              <a:rPr lang="ko-KR" altLang="en-US" sz="1600">
                <a:solidFill>
                  <a:srgbClr val="C00000"/>
                </a:solidFill>
                <a:latin typeface="+mj-ea"/>
                <a:ea typeface="+mj-ea"/>
              </a:rPr>
              <a:t>컴퓨팅 파워는 해마다 </a:t>
            </a:r>
            <a:r>
              <a:rPr lang="en-US" altLang="ko-KR" sz="1600">
                <a:solidFill>
                  <a:srgbClr val="C00000"/>
                </a:solidFill>
                <a:latin typeface="+mj-ea"/>
                <a:ea typeface="+mj-ea"/>
              </a:rPr>
              <a:t>2.3</a:t>
            </a:r>
            <a:r>
              <a:rPr lang="ko-KR" altLang="en-US" sz="1600">
                <a:solidFill>
                  <a:srgbClr val="C00000"/>
                </a:solidFill>
                <a:latin typeface="+mj-ea"/>
                <a:ea typeface="+mj-ea"/>
              </a:rPr>
              <a:t>배 성장</a:t>
            </a:r>
          </a:p>
        </p:txBody>
      </p:sp>
    </p:spTree>
    <p:extLst>
      <p:ext uri="{BB962C8B-B14F-4D97-AF65-F5344CB8AC3E}">
        <p14:creationId xmlns:p14="http://schemas.microsoft.com/office/powerpoint/2010/main" val="1654382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1C1A178-1EF0-4D60-A6EB-FF090B9A2242}"/>
              </a:ext>
            </a:extLst>
          </p:cNvPr>
          <p:cNvSpPr>
            <a:spLocks noGrp="1"/>
          </p:cNvSpPr>
          <p:nvPr>
            <p:ph type="sldNum" sz="quarter" idx="12"/>
          </p:nvPr>
        </p:nvSpPr>
        <p:spPr/>
        <p:txBody>
          <a:bodyPr/>
          <a:lstStyle/>
          <a:p>
            <a:fld id="{634DECA5-6CD8-44AF-ACED-5DC73A540B1E}" type="slidenum">
              <a:rPr lang="ko-KR" altLang="en-US" smtClean="0"/>
              <a:pPr/>
              <a:t>26</a:t>
            </a:fld>
            <a:endParaRPr lang="ko-KR" altLang="en-US"/>
          </a:p>
        </p:txBody>
      </p:sp>
      <p:sp>
        <p:nvSpPr>
          <p:cNvPr id="4" name="제목 3">
            <a:extLst>
              <a:ext uri="{FF2B5EF4-FFF2-40B4-BE49-F238E27FC236}">
                <a16:creationId xmlns:a16="http://schemas.microsoft.com/office/drawing/2014/main" id="{13FDA442-1063-434C-8116-C535BE19D18E}"/>
              </a:ext>
            </a:extLst>
          </p:cNvPr>
          <p:cNvSpPr>
            <a:spLocks noGrp="1"/>
          </p:cNvSpPr>
          <p:nvPr>
            <p:ph type="title"/>
          </p:nvPr>
        </p:nvSpPr>
        <p:spPr/>
        <p:txBody>
          <a:bodyPr/>
          <a:lstStyle/>
          <a:p>
            <a:r>
              <a:rPr lang="en-US" altLang="ko-KR"/>
              <a:t>1. </a:t>
            </a:r>
            <a:r>
              <a:rPr lang="ko-KR" altLang="en-US"/>
              <a:t>전처리</a:t>
            </a:r>
            <a:r>
              <a:rPr lang="en-US" altLang="ko-KR"/>
              <a:t>(Preprocessing)</a:t>
            </a:r>
            <a:endParaRPr lang="ko-KR" altLang="en-US"/>
          </a:p>
        </p:txBody>
      </p:sp>
      <p:sp>
        <p:nvSpPr>
          <p:cNvPr id="3" name="내용 개체 틀 2">
            <a:extLst>
              <a:ext uri="{FF2B5EF4-FFF2-40B4-BE49-F238E27FC236}">
                <a16:creationId xmlns:a16="http://schemas.microsoft.com/office/drawing/2014/main" id="{B5EBC0CB-0B54-4664-8E99-4F5FFD45B75B}"/>
              </a:ext>
            </a:extLst>
          </p:cNvPr>
          <p:cNvSpPr>
            <a:spLocks noGrp="1"/>
          </p:cNvSpPr>
          <p:nvPr>
            <p:ph idx="1"/>
          </p:nvPr>
        </p:nvSpPr>
        <p:spPr/>
        <p:txBody>
          <a:bodyPr/>
          <a:lstStyle/>
          <a:p>
            <a:r>
              <a:rPr lang="en-US" altLang="ko-KR"/>
              <a:t>Tokenizer() </a:t>
            </a:r>
          </a:p>
          <a:p>
            <a:pPr lvl="1"/>
            <a:r>
              <a:rPr lang="ko-KR" altLang="en-US"/>
              <a:t>토큰화와 정수 인코딩을 위해 사용</a:t>
            </a:r>
            <a:endParaRPr lang="en-US" altLang="ko-KR"/>
          </a:p>
          <a:p>
            <a:pPr lvl="1"/>
            <a:r>
              <a:rPr lang="ko-KR" altLang="en-US"/>
              <a:t>훈련 데이터로부터 단어 집합을 생성하고</a:t>
            </a:r>
            <a:r>
              <a:rPr lang="en-US" altLang="ko-KR"/>
              <a:t>, </a:t>
            </a:r>
            <a:r>
              <a:rPr lang="ko-KR" altLang="en-US"/>
              <a:t>해당 단어 집합으로 임의의 문장을 정수 인코딩하는 과정을 보여준다</a:t>
            </a:r>
            <a:r>
              <a:rPr lang="en-US" altLang="ko-KR"/>
              <a:t>.  </a:t>
            </a:r>
            <a:endParaRPr lang="ko-KR" altLang="en-US"/>
          </a:p>
        </p:txBody>
      </p:sp>
      <p:grpSp>
        <p:nvGrpSpPr>
          <p:cNvPr id="17" name="그룹 16">
            <a:extLst>
              <a:ext uri="{FF2B5EF4-FFF2-40B4-BE49-F238E27FC236}">
                <a16:creationId xmlns:a16="http://schemas.microsoft.com/office/drawing/2014/main" id="{A8FAF171-27EB-486A-BBAC-7A7F7CDB12A6}"/>
              </a:ext>
            </a:extLst>
          </p:cNvPr>
          <p:cNvGrpSpPr/>
          <p:nvPr/>
        </p:nvGrpSpPr>
        <p:grpSpPr>
          <a:xfrm>
            <a:off x="838200" y="2055538"/>
            <a:ext cx="10964186" cy="3773762"/>
            <a:chOff x="838200" y="2055538"/>
            <a:chExt cx="10964186" cy="3773762"/>
          </a:xfrm>
        </p:grpSpPr>
        <p:pic>
          <p:nvPicPr>
            <p:cNvPr id="5" name="그림 4">
              <a:extLst>
                <a:ext uri="{FF2B5EF4-FFF2-40B4-BE49-F238E27FC236}">
                  <a16:creationId xmlns:a16="http://schemas.microsoft.com/office/drawing/2014/main" id="{540D955C-5C85-48B7-9F11-0CCC1A226381}"/>
                </a:ext>
              </a:extLst>
            </p:cNvPr>
            <p:cNvPicPr>
              <a:picLocks noChangeAspect="1"/>
            </p:cNvPicPr>
            <p:nvPr/>
          </p:nvPicPr>
          <p:blipFill rotWithShape="1">
            <a:blip r:embed="rId2"/>
            <a:srcRect r="1097" b="85699"/>
            <a:stretch/>
          </p:blipFill>
          <p:spPr>
            <a:xfrm>
              <a:off x="838200" y="2055538"/>
              <a:ext cx="6010275" cy="604272"/>
            </a:xfrm>
            <a:prstGeom prst="rect">
              <a:avLst/>
            </a:prstGeom>
          </p:spPr>
        </p:pic>
        <p:pic>
          <p:nvPicPr>
            <p:cNvPr id="6" name="그림 5">
              <a:extLst>
                <a:ext uri="{FF2B5EF4-FFF2-40B4-BE49-F238E27FC236}">
                  <a16:creationId xmlns:a16="http://schemas.microsoft.com/office/drawing/2014/main" id="{F28402B8-1B5F-4857-8ECA-E9BDB06397B7}"/>
                </a:ext>
              </a:extLst>
            </p:cNvPr>
            <p:cNvPicPr>
              <a:picLocks noChangeAspect="1"/>
            </p:cNvPicPr>
            <p:nvPr/>
          </p:nvPicPr>
          <p:blipFill rotWithShape="1">
            <a:blip r:embed="rId2"/>
            <a:srcRect t="88174" r="20689"/>
            <a:stretch/>
          </p:blipFill>
          <p:spPr>
            <a:xfrm>
              <a:off x="5966209" y="3777229"/>
              <a:ext cx="5836177" cy="604271"/>
            </a:xfrm>
            <a:prstGeom prst="rect">
              <a:avLst/>
            </a:prstGeom>
          </p:spPr>
        </p:pic>
        <p:pic>
          <p:nvPicPr>
            <p:cNvPr id="7" name="그림 6">
              <a:extLst>
                <a:ext uri="{FF2B5EF4-FFF2-40B4-BE49-F238E27FC236}">
                  <a16:creationId xmlns:a16="http://schemas.microsoft.com/office/drawing/2014/main" id="{BCAFEA17-CA07-4EC6-9AB8-C6FAF8FDAEEC}"/>
                </a:ext>
              </a:extLst>
            </p:cNvPr>
            <p:cNvPicPr>
              <a:picLocks noChangeAspect="1"/>
            </p:cNvPicPr>
            <p:nvPr/>
          </p:nvPicPr>
          <p:blipFill rotWithShape="1">
            <a:blip r:embed="rId2"/>
            <a:srcRect t="18397" r="18338" b="13075"/>
            <a:stretch/>
          </p:blipFill>
          <p:spPr>
            <a:xfrm>
              <a:off x="838200" y="2933700"/>
              <a:ext cx="4962525" cy="2895600"/>
            </a:xfrm>
            <a:prstGeom prst="rect">
              <a:avLst/>
            </a:prstGeom>
          </p:spPr>
        </p:pic>
        <p:cxnSp>
          <p:nvCxnSpPr>
            <p:cNvPr id="9" name="연결선: 꺾임 8">
              <a:extLst>
                <a:ext uri="{FF2B5EF4-FFF2-40B4-BE49-F238E27FC236}">
                  <a16:creationId xmlns:a16="http://schemas.microsoft.com/office/drawing/2014/main" id="{63B5484D-032E-4144-88EB-4482EF8D096D}"/>
                </a:ext>
              </a:extLst>
            </p:cNvPr>
            <p:cNvCxnSpPr>
              <a:cxnSpLocks/>
              <a:stCxn id="7" idx="2"/>
              <a:endCxn id="6" idx="2"/>
            </p:cNvCxnSpPr>
            <p:nvPr/>
          </p:nvCxnSpPr>
          <p:spPr>
            <a:xfrm rot="5400000" flipH="1" flipV="1">
              <a:off x="5377980" y="2322982"/>
              <a:ext cx="1447800" cy="5564835"/>
            </a:xfrm>
            <a:prstGeom prst="bentConnector3">
              <a:avLst>
                <a:gd name="adj1" fmla="val -15789"/>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말풍선: 모서리가 둥근 사각형 12">
              <a:extLst>
                <a:ext uri="{FF2B5EF4-FFF2-40B4-BE49-F238E27FC236}">
                  <a16:creationId xmlns:a16="http://schemas.microsoft.com/office/drawing/2014/main" id="{9C2A9964-9B58-44D3-AA44-9E75E558B48D}"/>
                </a:ext>
              </a:extLst>
            </p:cNvPr>
            <p:cNvSpPr/>
            <p:nvPr/>
          </p:nvSpPr>
          <p:spPr>
            <a:xfrm>
              <a:off x="7708044" y="2312714"/>
              <a:ext cx="2771775" cy="842307"/>
            </a:xfrm>
            <a:prstGeom prst="wedgeRoundRectCallout">
              <a:avLst>
                <a:gd name="adj1" fmla="val -200559"/>
                <a:gd name="adj2" fmla="val 21289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a:solidFill>
                    <a:srgbClr val="0070C0"/>
                  </a:solidFill>
                  <a:latin typeface="나눔스퀘어" panose="020B0600000101010101" pitchFamily="50" charset="-127"/>
                  <a:ea typeface="나눔스퀘어" panose="020B0600000101010101" pitchFamily="50" charset="-127"/>
                </a:rPr>
                <a:t>출력 결과를 보면 great 는 단어 집합 (vocabulary) 에 없으므로 출력되지 않습니다</a:t>
              </a:r>
            </a:p>
          </p:txBody>
        </p:sp>
        <p:sp>
          <p:nvSpPr>
            <p:cNvPr id="16" name="타원 15">
              <a:extLst>
                <a:ext uri="{FF2B5EF4-FFF2-40B4-BE49-F238E27FC236}">
                  <a16:creationId xmlns:a16="http://schemas.microsoft.com/office/drawing/2014/main" id="{1FF6A61A-2173-4F78-8B8D-1C94728FB22D}"/>
                </a:ext>
              </a:extLst>
            </p:cNvPr>
            <p:cNvSpPr/>
            <p:nvPr/>
          </p:nvSpPr>
          <p:spPr>
            <a:xfrm>
              <a:off x="3143250" y="4486275"/>
              <a:ext cx="523875" cy="42862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1122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1C1A178-1EF0-4D60-A6EB-FF090B9A2242}"/>
              </a:ext>
            </a:extLst>
          </p:cNvPr>
          <p:cNvSpPr>
            <a:spLocks noGrp="1"/>
          </p:cNvSpPr>
          <p:nvPr>
            <p:ph type="sldNum" sz="quarter" idx="12"/>
          </p:nvPr>
        </p:nvSpPr>
        <p:spPr/>
        <p:txBody>
          <a:bodyPr/>
          <a:lstStyle/>
          <a:p>
            <a:fld id="{634DECA5-6CD8-44AF-ACED-5DC73A540B1E}" type="slidenum">
              <a:rPr lang="ko-KR" altLang="en-US" smtClean="0"/>
              <a:pPr/>
              <a:t>27</a:t>
            </a:fld>
            <a:endParaRPr lang="ko-KR" altLang="en-US"/>
          </a:p>
        </p:txBody>
      </p:sp>
      <p:sp>
        <p:nvSpPr>
          <p:cNvPr id="4" name="제목 3">
            <a:extLst>
              <a:ext uri="{FF2B5EF4-FFF2-40B4-BE49-F238E27FC236}">
                <a16:creationId xmlns:a16="http://schemas.microsoft.com/office/drawing/2014/main" id="{13FDA442-1063-434C-8116-C535BE19D18E}"/>
              </a:ext>
            </a:extLst>
          </p:cNvPr>
          <p:cNvSpPr>
            <a:spLocks noGrp="1"/>
          </p:cNvSpPr>
          <p:nvPr>
            <p:ph type="title"/>
          </p:nvPr>
        </p:nvSpPr>
        <p:spPr/>
        <p:txBody>
          <a:bodyPr/>
          <a:lstStyle/>
          <a:p>
            <a:r>
              <a:rPr lang="en-US" altLang="ko-KR"/>
              <a:t>1. </a:t>
            </a:r>
            <a:r>
              <a:rPr lang="ko-KR" altLang="en-US"/>
              <a:t>전처리</a:t>
            </a:r>
            <a:r>
              <a:rPr lang="en-US" altLang="ko-KR"/>
              <a:t>(Preprocessing)</a:t>
            </a:r>
            <a:endParaRPr lang="ko-KR" altLang="en-US"/>
          </a:p>
        </p:txBody>
      </p:sp>
      <p:sp>
        <p:nvSpPr>
          <p:cNvPr id="3" name="내용 개체 틀 2">
            <a:extLst>
              <a:ext uri="{FF2B5EF4-FFF2-40B4-BE49-F238E27FC236}">
                <a16:creationId xmlns:a16="http://schemas.microsoft.com/office/drawing/2014/main" id="{B5EBC0CB-0B54-4664-8E99-4F5FFD45B75B}"/>
              </a:ext>
            </a:extLst>
          </p:cNvPr>
          <p:cNvSpPr>
            <a:spLocks noGrp="1"/>
          </p:cNvSpPr>
          <p:nvPr>
            <p:ph idx="1"/>
          </p:nvPr>
        </p:nvSpPr>
        <p:spPr/>
        <p:txBody>
          <a:bodyPr/>
          <a:lstStyle/>
          <a:p>
            <a:r>
              <a:rPr lang="en-US" altLang="ko-KR"/>
              <a:t>pad_sequence() </a:t>
            </a:r>
          </a:p>
          <a:p>
            <a:pPr lvl="1"/>
            <a:r>
              <a:rPr lang="ko-KR" altLang="en-US"/>
              <a:t>정해준 길이보다 길이가 긴 샘플은 값을 일부 자르고</a:t>
            </a:r>
            <a:r>
              <a:rPr lang="en-US" altLang="ko-KR"/>
              <a:t>, </a:t>
            </a:r>
            <a:r>
              <a:rPr lang="ko-KR" altLang="en-US"/>
              <a:t>정해준 길이보다 길이가 짧은 샘플은 값을 </a:t>
            </a:r>
            <a:r>
              <a:rPr lang="en-US" altLang="ko-KR"/>
              <a:t>0 </a:t>
            </a:r>
            <a:r>
              <a:rPr lang="ko-KR" altLang="en-US"/>
              <a:t>으로 채웁니다</a:t>
            </a:r>
            <a:r>
              <a:rPr lang="en-US" altLang="ko-KR"/>
              <a:t>.</a:t>
            </a:r>
          </a:p>
          <a:p>
            <a:pPr lvl="2"/>
            <a:r>
              <a:rPr lang="ko-KR" altLang="en-US"/>
              <a:t>모델의 입력으로 사용하려면 모든 샘플의 길이를 동일하게 맞추어야 할 때가 있습니다</a:t>
            </a:r>
            <a:r>
              <a:rPr lang="en-US" altLang="ko-KR"/>
              <a:t>. </a:t>
            </a:r>
          </a:p>
          <a:p>
            <a:pPr lvl="2"/>
            <a:r>
              <a:rPr lang="ko-KR" altLang="en-US"/>
              <a:t>이를 자연어 처리에서는 패딩 </a:t>
            </a:r>
            <a:r>
              <a:rPr lang="en-US" altLang="ko-KR"/>
              <a:t>(padding) </a:t>
            </a:r>
            <a:r>
              <a:rPr lang="ko-KR" altLang="en-US"/>
              <a:t>작업이라고 하는데</a:t>
            </a:r>
            <a:r>
              <a:rPr lang="en-US" altLang="ko-KR"/>
              <a:t>, </a:t>
            </a:r>
            <a:r>
              <a:rPr lang="ko-KR" altLang="en-US"/>
              <a:t>보통 숫자 </a:t>
            </a:r>
            <a:r>
              <a:rPr lang="en-US" altLang="ko-KR"/>
              <a:t>0 </a:t>
            </a:r>
            <a:r>
              <a:rPr lang="ko-KR" altLang="en-US"/>
              <a:t>을 넣어서 길 이가 다른 샘플들의 길이를 맞춰줍니다</a:t>
            </a:r>
            <a:r>
              <a:rPr lang="en-US" altLang="ko-KR"/>
              <a:t>.</a:t>
            </a:r>
          </a:p>
          <a:p>
            <a:pPr lvl="1"/>
            <a:r>
              <a:rPr lang="en-US" altLang="ko-KR"/>
              <a:t>padding = ’pre’ </a:t>
            </a:r>
            <a:r>
              <a:rPr lang="ko-KR" altLang="en-US"/>
              <a:t>를 선택하면 앞에 </a:t>
            </a:r>
            <a:r>
              <a:rPr lang="en-US" altLang="ko-KR"/>
              <a:t>0 </a:t>
            </a:r>
            <a:r>
              <a:rPr lang="ko-KR" altLang="en-US"/>
              <a:t>을 채우고</a:t>
            </a:r>
            <a:endParaRPr lang="en-US" altLang="ko-KR"/>
          </a:p>
          <a:p>
            <a:pPr lvl="1"/>
            <a:r>
              <a:rPr lang="en-US" altLang="ko-KR"/>
              <a:t>padding = </a:t>
            </a:r>
            <a:r>
              <a:rPr lang="ko-KR" altLang="en-US"/>
              <a:t>’</a:t>
            </a:r>
            <a:r>
              <a:rPr lang="en-US" altLang="ko-KR"/>
              <a:t>post’ </a:t>
            </a:r>
            <a:r>
              <a:rPr lang="ko-KR" altLang="en-US"/>
              <a:t>를 선택하면 뒤에 </a:t>
            </a:r>
            <a:r>
              <a:rPr lang="en-US" altLang="ko-KR"/>
              <a:t>0 </a:t>
            </a:r>
            <a:r>
              <a:rPr lang="ko-KR" altLang="en-US"/>
              <a:t>을 채움</a:t>
            </a:r>
            <a:endParaRPr lang="en-US" altLang="ko-KR"/>
          </a:p>
        </p:txBody>
      </p:sp>
      <p:pic>
        <p:nvPicPr>
          <p:cNvPr id="6" name="그림 5">
            <a:extLst>
              <a:ext uri="{FF2B5EF4-FFF2-40B4-BE49-F238E27FC236}">
                <a16:creationId xmlns:a16="http://schemas.microsoft.com/office/drawing/2014/main" id="{C7DC442B-4F70-4A7B-AC49-8925D0401989}"/>
              </a:ext>
            </a:extLst>
          </p:cNvPr>
          <p:cNvPicPr>
            <a:picLocks noChangeAspect="1"/>
          </p:cNvPicPr>
          <p:nvPr/>
        </p:nvPicPr>
        <p:blipFill>
          <a:blip r:embed="rId2"/>
          <a:stretch>
            <a:fillRect/>
          </a:stretch>
        </p:blipFill>
        <p:spPr>
          <a:xfrm>
            <a:off x="2071687" y="2914650"/>
            <a:ext cx="7267575" cy="2324100"/>
          </a:xfrm>
          <a:prstGeom prst="rect">
            <a:avLst/>
          </a:prstGeom>
        </p:spPr>
      </p:pic>
    </p:spTree>
    <p:extLst>
      <p:ext uri="{BB962C8B-B14F-4D97-AF65-F5344CB8AC3E}">
        <p14:creationId xmlns:p14="http://schemas.microsoft.com/office/powerpoint/2010/main" val="330759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1C1A178-1EF0-4D60-A6EB-FF090B9A2242}"/>
              </a:ext>
            </a:extLst>
          </p:cNvPr>
          <p:cNvSpPr>
            <a:spLocks noGrp="1"/>
          </p:cNvSpPr>
          <p:nvPr>
            <p:ph type="sldNum" sz="quarter" idx="12"/>
          </p:nvPr>
        </p:nvSpPr>
        <p:spPr/>
        <p:txBody>
          <a:bodyPr/>
          <a:lstStyle/>
          <a:p>
            <a:fld id="{634DECA5-6CD8-44AF-ACED-5DC73A540B1E}" type="slidenum">
              <a:rPr lang="ko-KR" altLang="en-US" smtClean="0"/>
              <a:pPr/>
              <a:t>28</a:t>
            </a:fld>
            <a:endParaRPr lang="ko-KR" altLang="en-US"/>
          </a:p>
        </p:txBody>
      </p:sp>
      <p:sp>
        <p:nvSpPr>
          <p:cNvPr id="4" name="제목 3">
            <a:extLst>
              <a:ext uri="{FF2B5EF4-FFF2-40B4-BE49-F238E27FC236}">
                <a16:creationId xmlns:a16="http://schemas.microsoft.com/office/drawing/2014/main" id="{13FDA442-1063-434C-8116-C535BE19D18E}"/>
              </a:ext>
            </a:extLst>
          </p:cNvPr>
          <p:cNvSpPr>
            <a:spLocks noGrp="1"/>
          </p:cNvSpPr>
          <p:nvPr>
            <p:ph type="title"/>
          </p:nvPr>
        </p:nvSpPr>
        <p:spPr/>
        <p:txBody>
          <a:bodyPr/>
          <a:lstStyle/>
          <a:p>
            <a:r>
              <a:rPr lang="en-US" altLang="ko-KR"/>
              <a:t>2. </a:t>
            </a:r>
            <a:r>
              <a:rPr lang="ko-KR" altLang="en-US"/>
              <a:t>워드 임베딩 </a:t>
            </a:r>
            <a:r>
              <a:rPr lang="en-US" altLang="ko-KR"/>
              <a:t>(Word Embedding)</a:t>
            </a:r>
            <a:endParaRPr lang="ko-KR" altLang="en-US"/>
          </a:p>
        </p:txBody>
      </p:sp>
      <p:sp>
        <p:nvSpPr>
          <p:cNvPr id="3" name="내용 개체 틀 2">
            <a:extLst>
              <a:ext uri="{FF2B5EF4-FFF2-40B4-BE49-F238E27FC236}">
                <a16:creationId xmlns:a16="http://schemas.microsoft.com/office/drawing/2014/main" id="{B5EBC0CB-0B54-4664-8E99-4F5FFD45B75B}"/>
              </a:ext>
            </a:extLst>
          </p:cNvPr>
          <p:cNvSpPr>
            <a:spLocks noGrp="1"/>
          </p:cNvSpPr>
          <p:nvPr>
            <p:ph idx="1"/>
          </p:nvPr>
        </p:nvSpPr>
        <p:spPr/>
        <p:txBody>
          <a:bodyPr/>
          <a:lstStyle/>
          <a:p>
            <a:r>
              <a:rPr lang="ko-KR" altLang="en-US"/>
              <a:t>워드 임베딩이란 텍스트 내의 단어들을 밀집 벡터 </a:t>
            </a:r>
            <a:r>
              <a:rPr lang="en-US" altLang="ko-KR"/>
              <a:t>(dense vector)</a:t>
            </a:r>
            <a:r>
              <a:rPr lang="ko-KR" altLang="en-US"/>
              <a:t>로 만드는 것</a:t>
            </a:r>
            <a:endParaRPr lang="en-US" altLang="ko-KR"/>
          </a:p>
          <a:p>
            <a:pPr lvl="1"/>
            <a:r>
              <a:rPr lang="en-US" altLang="ko-KR"/>
              <a:t> </a:t>
            </a:r>
            <a:r>
              <a:rPr lang="ko-KR" altLang="en-US"/>
              <a:t>밀집 벡터를 임베딩</a:t>
            </a:r>
            <a:r>
              <a:rPr lang="en-US" altLang="ko-KR"/>
              <a:t>(embedding vector)</a:t>
            </a:r>
            <a:r>
              <a:rPr lang="ko-KR" altLang="en-US"/>
              <a:t>라고 한다</a:t>
            </a:r>
            <a:r>
              <a:rPr lang="en-US" altLang="ko-KR"/>
              <a:t>. </a:t>
            </a:r>
            <a:r>
              <a:rPr lang="ko-KR" altLang="en-US"/>
              <a:t>보통 </a:t>
            </a:r>
            <a:r>
              <a:rPr lang="en-US" altLang="ko-KR"/>
              <a:t>256, 512, 1024 </a:t>
            </a:r>
            <a:r>
              <a:rPr lang="ko-KR" altLang="en-US"/>
              <a:t>차원을 갖는다</a:t>
            </a:r>
            <a:r>
              <a:rPr lang="en-US" altLang="ko-KR"/>
              <a:t>. </a:t>
            </a:r>
          </a:p>
          <a:p>
            <a:r>
              <a:rPr lang="en-US" altLang="ko-KR"/>
              <a:t>Embedding()</a:t>
            </a:r>
          </a:p>
          <a:p>
            <a:pPr lvl="1"/>
            <a:r>
              <a:rPr lang="en-US" altLang="ko-KR"/>
              <a:t>Embedding()</a:t>
            </a:r>
            <a:r>
              <a:rPr lang="ko-KR" altLang="en-US"/>
              <a:t>은 정수 인코딩이 된 단어들을 입력을 받아서 임베딩을 수행합니다</a:t>
            </a:r>
            <a:r>
              <a:rPr lang="en-US" altLang="ko-KR"/>
              <a:t>.</a:t>
            </a:r>
          </a:p>
          <a:p>
            <a:pPr lvl="1"/>
            <a:r>
              <a:rPr lang="en-US" altLang="ko-KR"/>
              <a:t>(</a:t>
            </a:r>
            <a:r>
              <a:rPr lang="ko-KR" altLang="en-US"/>
              <a:t>입력될 총 단어수</a:t>
            </a:r>
            <a:r>
              <a:rPr lang="en-US" altLang="ko-KR"/>
              <a:t>, </a:t>
            </a:r>
            <a:r>
              <a:rPr lang="ko-KR" altLang="en-US"/>
              <a:t>임베딩 후 출력되는 크기</a:t>
            </a:r>
            <a:r>
              <a:rPr lang="en-US" altLang="ko-KR"/>
              <a:t>, </a:t>
            </a:r>
            <a:r>
              <a:rPr lang="ko-KR" altLang="en-US"/>
              <a:t>매번 입력되는 단어의 수</a:t>
            </a:r>
            <a:r>
              <a:rPr lang="en-US" altLang="ko-KR"/>
              <a:t>)</a:t>
            </a:r>
            <a:endParaRPr lang="ko-KR" altLang="en-US"/>
          </a:p>
        </p:txBody>
      </p:sp>
      <p:grpSp>
        <p:nvGrpSpPr>
          <p:cNvPr id="8" name="그룹 7">
            <a:extLst>
              <a:ext uri="{FF2B5EF4-FFF2-40B4-BE49-F238E27FC236}">
                <a16:creationId xmlns:a16="http://schemas.microsoft.com/office/drawing/2014/main" id="{4FC73C44-E432-4574-B6F1-4306D1630492}"/>
              </a:ext>
            </a:extLst>
          </p:cNvPr>
          <p:cNvGrpSpPr/>
          <p:nvPr/>
        </p:nvGrpSpPr>
        <p:grpSpPr>
          <a:xfrm>
            <a:off x="1066800" y="2324673"/>
            <a:ext cx="10287000" cy="3593746"/>
            <a:chOff x="1066800" y="2324673"/>
            <a:chExt cx="10287000" cy="3593746"/>
          </a:xfrm>
        </p:grpSpPr>
        <p:pic>
          <p:nvPicPr>
            <p:cNvPr id="5" name="그림 4">
              <a:extLst>
                <a:ext uri="{FF2B5EF4-FFF2-40B4-BE49-F238E27FC236}">
                  <a16:creationId xmlns:a16="http://schemas.microsoft.com/office/drawing/2014/main" id="{233A3202-8217-4D48-823C-83E40BDB7F73}"/>
                </a:ext>
              </a:extLst>
            </p:cNvPr>
            <p:cNvPicPr>
              <a:picLocks noChangeAspect="1"/>
            </p:cNvPicPr>
            <p:nvPr/>
          </p:nvPicPr>
          <p:blipFill>
            <a:blip r:embed="rId2"/>
            <a:stretch>
              <a:fillRect/>
            </a:stretch>
          </p:blipFill>
          <p:spPr>
            <a:xfrm>
              <a:off x="1066800" y="2765644"/>
              <a:ext cx="7258050" cy="3152775"/>
            </a:xfrm>
            <a:prstGeom prst="rect">
              <a:avLst/>
            </a:prstGeom>
          </p:spPr>
        </p:pic>
        <p:pic>
          <p:nvPicPr>
            <p:cNvPr id="6" name="그림 5">
              <a:extLst>
                <a:ext uri="{FF2B5EF4-FFF2-40B4-BE49-F238E27FC236}">
                  <a16:creationId xmlns:a16="http://schemas.microsoft.com/office/drawing/2014/main" id="{2D1C3C44-6B4F-4E96-A2FD-C768369C9E8C}"/>
                </a:ext>
              </a:extLst>
            </p:cNvPr>
            <p:cNvPicPr>
              <a:picLocks noChangeAspect="1"/>
            </p:cNvPicPr>
            <p:nvPr/>
          </p:nvPicPr>
          <p:blipFill>
            <a:blip r:embed="rId3"/>
            <a:stretch>
              <a:fillRect/>
            </a:stretch>
          </p:blipFill>
          <p:spPr>
            <a:xfrm>
              <a:off x="8667750" y="2830950"/>
              <a:ext cx="2686050" cy="2924175"/>
            </a:xfrm>
            <a:prstGeom prst="rect">
              <a:avLst/>
            </a:prstGeom>
          </p:spPr>
        </p:pic>
        <p:sp>
          <p:nvSpPr>
            <p:cNvPr id="7" name="TextBox 6">
              <a:extLst>
                <a:ext uri="{FF2B5EF4-FFF2-40B4-BE49-F238E27FC236}">
                  <a16:creationId xmlns:a16="http://schemas.microsoft.com/office/drawing/2014/main" id="{933C9F80-82A9-4F58-BD28-F984E40005ED}"/>
                </a:ext>
              </a:extLst>
            </p:cNvPr>
            <p:cNvSpPr txBox="1"/>
            <p:nvPr/>
          </p:nvSpPr>
          <p:spPr>
            <a:xfrm>
              <a:off x="8667750" y="2324673"/>
              <a:ext cx="2416046" cy="369332"/>
            </a:xfrm>
            <a:prstGeom prst="rect">
              <a:avLst/>
            </a:prstGeom>
            <a:noFill/>
          </p:spPr>
          <p:txBody>
            <a:bodyPr wrap="none" rtlCol="0">
              <a:spAutoFit/>
            </a:bodyPr>
            <a:lstStyle/>
            <a:p>
              <a:r>
                <a:rPr lang="en-US" altLang="ko-KR">
                  <a:solidFill>
                    <a:srgbClr val="0070C0"/>
                  </a:solidFill>
                </a:rPr>
                <a:t>Embedding() </a:t>
              </a:r>
              <a:r>
                <a:rPr lang="ko-KR" altLang="en-US">
                  <a:solidFill>
                    <a:srgbClr val="0070C0"/>
                  </a:solidFill>
                </a:rPr>
                <a:t>출력 예시</a:t>
              </a:r>
            </a:p>
          </p:txBody>
        </p:sp>
      </p:grpSp>
    </p:spTree>
    <p:extLst>
      <p:ext uri="{BB962C8B-B14F-4D97-AF65-F5344CB8AC3E}">
        <p14:creationId xmlns:p14="http://schemas.microsoft.com/office/powerpoint/2010/main" val="690149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1C1A178-1EF0-4D60-A6EB-FF090B9A2242}"/>
              </a:ext>
            </a:extLst>
          </p:cNvPr>
          <p:cNvSpPr>
            <a:spLocks noGrp="1"/>
          </p:cNvSpPr>
          <p:nvPr>
            <p:ph type="sldNum" sz="quarter" idx="12"/>
          </p:nvPr>
        </p:nvSpPr>
        <p:spPr/>
        <p:txBody>
          <a:bodyPr/>
          <a:lstStyle/>
          <a:p>
            <a:fld id="{634DECA5-6CD8-44AF-ACED-5DC73A540B1E}" type="slidenum">
              <a:rPr lang="ko-KR" altLang="en-US" smtClean="0"/>
              <a:pPr/>
              <a:t>29</a:t>
            </a:fld>
            <a:endParaRPr lang="ko-KR" altLang="en-US"/>
          </a:p>
        </p:txBody>
      </p:sp>
      <p:sp>
        <p:nvSpPr>
          <p:cNvPr id="3" name="내용 개체 틀 2">
            <a:extLst>
              <a:ext uri="{FF2B5EF4-FFF2-40B4-BE49-F238E27FC236}">
                <a16:creationId xmlns:a16="http://schemas.microsoft.com/office/drawing/2014/main" id="{B5EBC0CB-0B54-4664-8E99-4F5FFD45B75B}"/>
              </a:ext>
            </a:extLst>
          </p:cNvPr>
          <p:cNvSpPr>
            <a:spLocks noGrp="1"/>
          </p:cNvSpPr>
          <p:nvPr>
            <p:ph idx="4294967295"/>
          </p:nvPr>
        </p:nvSpPr>
        <p:spPr>
          <a:xfrm>
            <a:off x="389614" y="844331"/>
            <a:ext cx="11545294" cy="5301738"/>
          </a:xfrm>
        </p:spPr>
        <p:txBody>
          <a:bodyPr/>
          <a:lstStyle/>
          <a:p>
            <a:r>
              <a:rPr lang="en-US" altLang="ko-KR"/>
              <a:t>Sequential() </a:t>
            </a:r>
          </a:p>
          <a:p>
            <a:pPr lvl="1"/>
            <a:r>
              <a:rPr lang="ko-KR" altLang="en-US"/>
              <a:t>케라스에서는 대부분 모델을 순차적으로 쌓아 올린다</a:t>
            </a:r>
            <a:r>
              <a:rPr lang="en-US" altLang="ko-KR"/>
              <a:t>. </a:t>
            </a:r>
          </a:p>
          <a:p>
            <a:pPr lvl="1"/>
            <a:r>
              <a:rPr lang="en-US" altLang="ko-KR"/>
              <a:t>model.add()</a:t>
            </a:r>
            <a:r>
              <a:rPr lang="ko-KR" altLang="en-US"/>
              <a:t>로 여러 개 층을 단계적으로 추가한다</a:t>
            </a:r>
            <a:r>
              <a:rPr lang="en-US" altLang="ko-KR"/>
              <a:t>.</a:t>
            </a:r>
          </a:p>
          <a:p>
            <a:pPr lvl="1"/>
            <a:r>
              <a:rPr lang="ko-KR" altLang="en-US"/>
              <a:t>복잡한 모델은 </a:t>
            </a:r>
            <a:r>
              <a:rPr lang="en-US" altLang="ko-KR"/>
              <a:t>Functional API</a:t>
            </a:r>
            <a:r>
              <a:rPr lang="ko-KR" altLang="en-US"/>
              <a:t>를 이용하여 만든다</a:t>
            </a:r>
            <a:r>
              <a:rPr lang="en-US" altLang="ko-KR"/>
              <a:t>. (</a:t>
            </a:r>
            <a:r>
              <a:rPr lang="ko-KR" altLang="en-US"/>
              <a:t>예</a:t>
            </a:r>
            <a:r>
              <a:rPr lang="en-US" altLang="ko-KR"/>
              <a:t>, deep-and-wide() </a:t>
            </a:r>
            <a:r>
              <a:rPr lang="ko-KR" altLang="en-US"/>
              <a:t>모델</a:t>
            </a:r>
            <a:r>
              <a:rPr lang="en-US" altLang="ko-KR"/>
              <a:t>)</a:t>
            </a:r>
          </a:p>
        </p:txBody>
      </p:sp>
      <p:sp>
        <p:nvSpPr>
          <p:cNvPr id="4" name="제목 3">
            <a:extLst>
              <a:ext uri="{FF2B5EF4-FFF2-40B4-BE49-F238E27FC236}">
                <a16:creationId xmlns:a16="http://schemas.microsoft.com/office/drawing/2014/main" id="{13FDA442-1063-434C-8116-C535BE19D18E}"/>
              </a:ext>
            </a:extLst>
          </p:cNvPr>
          <p:cNvSpPr>
            <a:spLocks noGrp="1"/>
          </p:cNvSpPr>
          <p:nvPr>
            <p:ph type="title"/>
          </p:nvPr>
        </p:nvSpPr>
        <p:spPr/>
        <p:txBody>
          <a:bodyPr>
            <a:normAutofit/>
          </a:bodyPr>
          <a:lstStyle/>
          <a:p>
            <a:r>
              <a:rPr lang="en-US" altLang="ko-KR"/>
              <a:t>3. </a:t>
            </a:r>
            <a:r>
              <a:rPr lang="ko-KR" altLang="en-US"/>
              <a:t>모델링</a:t>
            </a:r>
            <a:r>
              <a:rPr lang="en-US" altLang="ko-KR"/>
              <a:t>(Modeling)</a:t>
            </a:r>
            <a:endParaRPr lang="ko-KR" altLang="en-US"/>
          </a:p>
        </p:txBody>
      </p:sp>
      <p:pic>
        <p:nvPicPr>
          <p:cNvPr id="8" name="그림 7">
            <a:extLst>
              <a:ext uri="{FF2B5EF4-FFF2-40B4-BE49-F238E27FC236}">
                <a16:creationId xmlns:a16="http://schemas.microsoft.com/office/drawing/2014/main" id="{4512B2C6-6619-49D7-8EC3-049F5AF7E724}"/>
              </a:ext>
            </a:extLst>
          </p:cNvPr>
          <p:cNvPicPr>
            <a:picLocks noChangeAspect="1"/>
          </p:cNvPicPr>
          <p:nvPr/>
        </p:nvPicPr>
        <p:blipFill>
          <a:blip r:embed="rId2"/>
          <a:stretch>
            <a:fillRect/>
          </a:stretch>
        </p:blipFill>
        <p:spPr>
          <a:xfrm>
            <a:off x="1377067" y="2296747"/>
            <a:ext cx="8115300" cy="3324225"/>
          </a:xfrm>
          <a:prstGeom prst="rect">
            <a:avLst/>
          </a:prstGeom>
        </p:spPr>
      </p:pic>
    </p:spTree>
    <p:extLst>
      <p:ext uri="{BB962C8B-B14F-4D97-AF65-F5344CB8AC3E}">
        <p14:creationId xmlns:p14="http://schemas.microsoft.com/office/powerpoint/2010/main" val="2095135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E6D6DD14-6DB5-4B08-853D-A69A13337DDB}"/>
              </a:ext>
            </a:extLst>
          </p:cNvPr>
          <p:cNvSpPr>
            <a:spLocks noGrp="1"/>
          </p:cNvSpPr>
          <p:nvPr>
            <p:ph type="sldNum" sz="quarter" idx="12"/>
          </p:nvPr>
        </p:nvSpPr>
        <p:spPr/>
        <p:txBody>
          <a:bodyPr/>
          <a:lstStyle/>
          <a:p>
            <a:fld id="{634DECA5-6CD8-44AF-ACED-5DC73A540B1E}" type="slidenum">
              <a:rPr lang="ko-KR" altLang="en-US" smtClean="0"/>
              <a:pPr/>
              <a:t>3</a:t>
            </a:fld>
            <a:endParaRPr lang="ko-KR" altLang="en-US"/>
          </a:p>
        </p:txBody>
      </p:sp>
      <p:sp>
        <p:nvSpPr>
          <p:cNvPr id="4" name="제목 3">
            <a:extLst>
              <a:ext uri="{FF2B5EF4-FFF2-40B4-BE49-F238E27FC236}">
                <a16:creationId xmlns:a16="http://schemas.microsoft.com/office/drawing/2014/main" id="{96680C7A-1B70-4496-B08D-A30116706110}"/>
              </a:ext>
            </a:extLst>
          </p:cNvPr>
          <p:cNvSpPr>
            <a:spLocks noGrp="1"/>
          </p:cNvSpPr>
          <p:nvPr>
            <p:ph type="title"/>
          </p:nvPr>
        </p:nvSpPr>
        <p:spPr/>
        <p:txBody>
          <a:bodyPr/>
          <a:lstStyle/>
          <a:p>
            <a:r>
              <a:rPr lang="en-US" altLang="ko-KR"/>
              <a:t>자연어 처리를 배워야 하는 이유</a:t>
            </a:r>
            <a:endParaRPr lang="ko-KR" altLang="en-US"/>
          </a:p>
        </p:txBody>
      </p:sp>
      <p:sp>
        <p:nvSpPr>
          <p:cNvPr id="3" name="내용 개체 틀 2">
            <a:extLst>
              <a:ext uri="{FF2B5EF4-FFF2-40B4-BE49-F238E27FC236}">
                <a16:creationId xmlns:a16="http://schemas.microsoft.com/office/drawing/2014/main" id="{1CECDBDD-7460-464F-A7E8-946CA2E43E17}"/>
              </a:ext>
            </a:extLst>
          </p:cNvPr>
          <p:cNvSpPr>
            <a:spLocks noGrp="1"/>
          </p:cNvSpPr>
          <p:nvPr>
            <p:ph idx="4294967295"/>
          </p:nvPr>
        </p:nvSpPr>
        <p:spPr>
          <a:xfrm>
            <a:off x="389020" y="777875"/>
            <a:ext cx="11545888" cy="5302250"/>
          </a:xfrm>
        </p:spPr>
        <p:txBody>
          <a:bodyPr/>
          <a:lstStyle/>
          <a:p>
            <a:r>
              <a:rPr lang="ko-KR" altLang="en-US" dirty="0"/>
              <a:t>자연어 처리에 대한 지식이 없다면 제대로 사용할 수 없음</a:t>
            </a:r>
            <a:r>
              <a:rPr lang="en-US" altLang="ko-KR" dirty="0"/>
              <a:t>.•</a:t>
            </a:r>
          </a:p>
          <a:p>
            <a:r>
              <a:rPr lang="ko-KR" altLang="en-US" dirty="0"/>
              <a:t>점점 시장이 커질 수 밖에 없는 분야</a:t>
            </a:r>
            <a:r>
              <a:rPr lang="en-US" altLang="ko-KR" dirty="0"/>
              <a:t>. </a:t>
            </a:r>
            <a:r>
              <a:rPr lang="ko-KR" altLang="en-US" dirty="0"/>
              <a:t>커리어의 우위</a:t>
            </a:r>
            <a:r>
              <a:rPr lang="en-US" altLang="ko-KR" dirty="0"/>
              <a:t>.</a:t>
            </a:r>
          </a:p>
          <a:p>
            <a:r>
              <a:rPr lang="ko-KR" altLang="en-US" dirty="0"/>
              <a:t>회사의 도메인과 상관없이 거의 모든 분야에서 활용이 가능</a:t>
            </a:r>
            <a:r>
              <a:rPr lang="en-US" altLang="ko-KR" dirty="0"/>
              <a:t>. </a:t>
            </a:r>
          </a:p>
          <a:p>
            <a:r>
              <a:rPr lang="ko-KR" altLang="en-US" dirty="0"/>
              <a:t>성능 좋은 </a:t>
            </a:r>
            <a:r>
              <a:rPr lang="en-US" altLang="ko-KR" dirty="0"/>
              <a:t>NLP </a:t>
            </a:r>
            <a:r>
              <a:rPr lang="ko-KR" altLang="en-US" dirty="0"/>
              <a:t>기반 언어 모델들이 오픈 소스로 지속적으로 외부에 공개되고 있는 중</a:t>
            </a:r>
            <a:endParaRPr lang="en-US" altLang="ko-KR" dirty="0"/>
          </a:p>
          <a:p>
            <a:pPr lvl="1"/>
            <a:r>
              <a:rPr lang="ko-KR" altLang="en-US" dirty="0" err="1"/>
              <a:t>딥시크</a:t>
            </a:r>
            <a:r>
              <a:rPr lang="en-US" altLang="ko-KR" dirty="0"/>
              <a:t>(</a:t>
            </a:r>
            <a:r>
              <a:rPr lang="en-US" altLang="ko-KR" dirty="0" err="1"/>
              <a:t>DeepSeek</a:t>
            </a:r>
            <a:r>
              <a:rPr lang="en-US" altLang="ko-KR" dirty="0"/>
              <a:t>)</a:t>
            </a:r>
            <a:r>
              <a:rPr lang="ko-KR" altLang="en-US" dirty="0"/>
              <a:t>의 소스코드 공개 등으로 </a:t>
            </a:r>
            <a:r>
              <a:rPr lang="en-US" altLang="ko-KR" dirty="0"/>
              <a:t>NLP</a:t>
            </a:r>
            <a:r>
              <a:rPr lang="ko-KR" altLang="en-US" dirty="0"/>
              <a:t>에 대한 이해가 절실하다</a:t>
            </a:r>
            <a:r>
              <a:rPr lang="en-US" altLang="ko-KR" dirty="0"/>
              <a:t>.</a:t>
            </a:r>
            <a:r>
              <a:rPr lang="ko-KR" altLang="en-US" dirty="0"/>
              <a:t> </a:t>
            </a:r>
          </a:p>
        </p:txBody>
      </p:sp>
      <p:pic>
        <p:nvPicPr>
          <p:cNvPr id="6" name="Picture 2" descr="DeepSeek for eCommerce">
            <a:extLst>
              <a:ext uri="{FF2B5EF4-FFF2-40B4-BE49-F238E27FC236}">
                <a16:creationId xmlns:a16="http://schemas.microsoft.com/office/drawing/2014/main" id="{E2037661-45D7-42CE-B6FD-240DAC55F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604" y="3089083"/>
            <a:ext cx="4768934" cy="272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48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1C1A178-1EF0-4D60-A6EB-FF090B9A2242}"/>
              </a:ext>
            </a:extLst>
          </p:cNvPr>
          <p:cNvSpPr>
            <a:spLocks noGrp="1"/>
          </p:cNvSpPr>
          <p:nvPr>
            <p:ph type="sldNum" sz="quarter" idx="12"/>
          </p:nvPr>
        </p:nvSpPr>
        <p:spPr/>
        <p:txBody>
          <a:bodyPr/>
          <a:lstStyle/>
          <a:p>
            <a:fld id="{634DECA5-6CD8-44AF-ACED-5DC73A540B1E}" type="slidenum">
              <a:rPr lang="ko-KR" altLang="en-US" smtClean="0"/>
              <a:pPr/>
              <a:t>30</a:t>
            </a:fld>
            <a:endParaRPr lang="ko-KR" altLang="en-US"/>
          </a:p>
        </p:txBody>
      </p:sp>
      <p:sp>
        <p:nvSpPr>
          <p:cNvPr id="3" name="내용 개체 틀 2">
            <a:extLst>
              <a:ext uri="{FF2B5EF4-FFF2-40B4-BE49-F238E27FC236}">
                <a16:creationId xmlns:a16="http://schemas.microsoft.com/office/drawing/2014/main" id="{B5EBC0CB-0B54-4664-8E99-4F5FFD45B75B}"/>
              </a:ext>
            </a:extLst>
          </p:cNvPr>
          <p:cNvSpPr>
            <a:spLocks noGrp="1"/>
          </p:cNvSpPr>
          <p:nvPr>
            <p:ph idx="4294967295"/>
          </p:nvPr>
        </p:nvSpPr>
        <p:spPr>
          <a:xfrm>
            <a:off x="389614" y="844331"/>
            <a:ext cx="11545294" cy="5301738"/>
          </a:xfrm>
        </p:spPr>
        <p:txBody>
          <a:bodyPr/>
          <a:lstStyle/>
          <a:p>
            <a:r>
              <a:rPr lang="en-US" altLang="ko-KR"/>
              <a:t>Dense() </a:t>
            </a:r>
            <a:r>
              <a:rPr lang="ko-KR" altLang="en-US"/>
              <a:t>층의 대표적 인자</a:t>
            </a:r>
            <a:endParaRPr lang="en-US" altLang="ko-KR"/>
          </a:p>
          <a:p>
            <a:pPr lvl="1"/>
            <a:r>
              <a:rPr lang="ko-KR" altLang="en-US"/>
              <a:t>첫번째는 출력 뉴런 개수</a:t>
            </a:r>
            <a:r>
              <a:rPr lang="en-US" altLang="ko-KR"/>
              <a:t>, input_dim</a:t>
            </a:r>
            <a:r>
              <a:rPr lang="ko-KR" altLang="en-US"/>
              <a:t>은 입력 뉴런 개수</a:t>
            </a:r>
            <a:r>
              <a:rPr lang="en-US" altLang="ko-KR"/>
              <a:t>, </a:t>
            </a:r>
            <a:r>
              <a:rPr lang="ko-KR" altLang="en-US"/>
              <a:t>활성함수 </a:t>
            </a:r>
            <a:endParaRPr lang="en-US" altLang="ko-KR"/>
          </a:p>
          <a:p>
            <a:pPr lvl="2"/>
            <a:r>
              <a:rPr lang="en-US" altLang="ko-KR"/>
              <a:t>linear ~ </a:t>
            </a:r>
            <a:r>
              <a:rPr lang="ko-KR" altLang="en-US"/>
              <a:t>선형 회귀자</a:t>
            </a:r>
            <a:r>
              <a:rPr lang="en-US" altLang="ko-KR"/>
              <a:t>; sigmoid ~ </a:t>
            </a:r>
            <a:r>
              <a:rPr lang="ko-KR" altLang="en-US"/>
              <a:t>이중 분류자</a:t>
            </a:r>
            <a:r>
              <a:rPr lang="en-US" altLang="ko-KR"/>
              <a:t>; softmax ~ </a:t>
            </a:r>
            <a:r>
              <a:rPr lang="ko-KR" altLang="en-US"/>
              <a:t>다중 분류자</a:t>
            </a:r>
            <a:r>
              <a:rPr lang="en-US" altLang="ko-KR"/>
              <a:t>; relu  ~ </a:t>
            </a:r>
            <a:r>
              <a:rPr lang="ko-KR" altLang="en-US"/>
              <a:t>보통 훈련과정에서 사용</a:t>
            </a:r>
            <a:endParaRPr lang="en-US" altLang="ko-KR"/>
          </a:p>
          <a:p>
            <a:r>
              <a:rPr lang="en-US" altLang="ko-KR"/>
              <a:t>summary()</a:t>
            </a:r>
            <a:r>
              <a:rPr lang="ko-KR" altLang="en-US"/>
              <a:t> </a:t>
            </a:r>
            <a:r>
              <a:rPr lang="en-US" altLang="ko-KR"/>
              <a:t>: </a:t>
            </a:r>
            <a:r>
              <a:rPr lang="ko-KR" altLang="en-US"/>
              <a:t>모델의 정보를 요약해서 보여줍니다</a:t>
            </a:r>
          </a:p>
        </p:txBody>
      </p:sp>
      <p:sp>
        <p:nvSpPr>
          <p:cNvPr id="4" name="제목 3">
            <a:extLst>
              <a:ext uri="{FF2B5EF4-FFF2-40B4-BE49-F238E27FC236}">
                <a16:creationId xmlns:a16="http://schemas.microsoft.com/office/drawing/2014/main" id="{13FDA442-1063-434C-8116-C535BE19D18E}"/>
              </a:ext>
            </a:extLst>
          </p:cNvPr>
          <p:cNvSpPr>
            <a:spLocks noGrp="1"/>
          </p:cNvSpPr>
          <p:nvPr>
            <p:ph type="title"/>
          </p:nvPr>
        </p:nvSpPr>
        <p:spPr/>
        <p:txBody>
          <a:bodyPr>
            <a:normAutofit/>
          </a:bodyPr>
          <a:lstStyle/>
          <a:p>
            <a:r>
              <a:rPr lang="en-US" altLang="ko-KR"/>
              <a:t>3. </a:t>
            </a:r>
            <a:r>
              <a:rPr lang="ko-KR" altLang="en-US"/>
              <a:t>모델링</a:t>
            </a:r>
            <a:r>
              <a:rPr lang="en-US" altLang="ko-KR"/>
              <a:t>(Modeling)</a:t>
            </a:r>
            <a:endParaRPr lang="ko-KR" altLang="en-US"/>
          </a:p>
        </p:txBody>
      </p:sp>
      <p:pic>
        <p:nvPicPr>
          <p:cNvPr id="7" name="그림 6">
            <a:extLst>
              <a:ext uri="{FF2B5EF4-FFF2-40B4-BE49-F238E27FC236}">
                <a16:creationId xmlns:a16="http://schemas.microsoft.com/office/drawing/2014/main" id="{5157D740-0272-404A-9269-A87816774476}"/>
              </a:ext>
            </a:extLst>
          </p:cNvPr>
          <p:cNvPicPr>
            <a:picLocks noChangeAspect="1"/>
          </p:cNvPicPr>
          <p:nvPr/>
        </p:nvPicPr>
        <p:blipFill>
          <a:blip r:embed="rId2"/>
          <a:stretch>
            <a:fillRect/>
          </a:stretch>
        </p:blipFill>
        <p:spPr>
          <a:xfrm>
            <a:off x="795339" y="2676525"/>
            <a:ext cx="6524625" cy="2209800"/>
          </a:xfrm>
          <a:prstGeom prst="rect">
            <a:avLst/>
          </a:prstGeom>
        </p:spPr>
      </p:pic>
      <p:pic>
        <p:nvPicPr>
          <p:cNvPr id="2050" name="Picture 2" descr="https://wikidocs.net/images/page/32105/neural_network1_final.PNG">
            <a:extLst>
              <a:ext uri="{FF2B5EF4-FFF2-40B4-BE49-F238E27FC236}">
                <a16:creationId xmlns:a16="http://schemas.microsoft.com/office/drawing/2014/main" id="{96A7B8C7-1001-4A3B-8696-73CA0578D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799" y="3429000"/>
            <a:ext cx="2950613"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56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1C1A178-1EF0-4D60-A6EB-FF090B9A2242}"/>
              </a:ext>
            </a:extLst>
          </p:cNvPr>
          <p:cNvSpPr>
            <a:spLocks noGrp="1"/>
          </p:cNvSpPr>
          <p:nvPr>
            <p:ph type="sldNum" sz="quarter" idx="12"/>
          </p:nvPr>
        </p:nvSpPr>
        <p:spPr/>
        <p:txBody>
          <a:bodyPr/>
          <a:lstStyle/>
          <a:p>
            <a:fld id="{634DECA5-6CD8-44AF-ACED-5DC73A540B1E}" type="slidenum">
              <a:rPr lang="ko-KR" altLang="en-US" smtClean="0"/>
              <a:pPr/>
              <a:t>31</a:t>
            </a:fld>
            <a:endParaRPr lang="ko-KR" altLang="en-US"/>
          </a:p>
        </p:txBody>
      </p:sp>
      <p:sp>
        <p:nvSpPr>
          <p:cNvPr id="3" name="내용 개체 틀 2">
            <a:extLst>
              <a:ext uri="{FF2B5EF4-FFF2-40B4-BE49-F238E27FC236}">
                <a16:creationId xmlns:a16="http://schemas.microsoft.com/office/drawing/2014/main" id="{B5EBC0CB-0B54-4664-8E99-4F5FFD45B75B}"/>
              </a:ext>
            </a:extLst>
          </p:cNvPr>
          <p:cNvSpPr>
            <a:spLocks noGrp="1"/>
          </p:cNvSpPr>
          <p:nvPr>
            <p:ph idx="4294967295"/>
          </p:nvPr>
        </p:nvSpPr>
        <p:spPr>
          <a:xfrm>
            <a:off x="389614" y="844331"/>
            <a:ext cx="11545294" cy="5301738"/>
          </a:xfrm>
        </p:spPr>
        <p:txBody>
          <a:bodyPr/>
          <a:lstStyle/>
          <a:p>
            <a:r>
              <a:rPr lang="en-US" altLang="ko-KR" b="1"/>
              <a:t>compile() ~ </a:t>
            </a:r>
            <a:r>
              <a:rPr lang="ko-KR" altLang="en-US"/>
              <a:t>손실 함수와 옵티마이저</a:t>
            </a:r>
            <a:r>
              <a:rPr lang="en-US" altLang="ko-KR"/>
              <a:t>, </a:t>
            </a:r>
            <a:r>
              <a:rPr lang="ko-KR" altLang="en-US"/>
              <a:t>메트릭 함수를 선택합니다</a:t>
            </a:r>
            <a:r>
              <a:rPr lang="en-US" altLang="ko-KR"/>
              <a:t>.</a:t>
            </a:r>
          </a:p>
          <a:p>
            <a:pPr lvl="1"/>
            <a:r>
              <a:rPr lang="en-US" altLang="ko-KR" b="1"/>
              <a:t>optimizer</a:t>
            </a:r>
            <a:r>
              <a:rPr lang="ko-KR" altLang="en-US"/>
              <a:t> </a:t>
            </a:r>
            <a:r>
              <a:rPr lang="en-US" altLang="ko-KR"/>
              <a:t>= </a:t>
            </a:r>
            <a:r>
              <a:rPr lang="ko-KR" altLang="en-US"/>
              <a:t>훈련 과정을 설정하는 옵티마이저를 설정합니다</a:t>
            </a:r>
            <a:r>
              <a:rPr lang="en-US" altLang="ko-KR"/>
              <a:t>.</a:t>
            </a:r>
          </a:p>
          <a:p>
            <a:pPr lvl="1"/>
            <a:r>
              <a:rPr lang="en-US" altLang="ko-KR" b="1"/>
              <a:t>loss</a:t>
            </a:r>
            <a:r>
              <a:rPr lang="ko-KR" altLang="en-US"/>
              <a:t> </a:t>
            </a:r>
            <a:r>
              <a:rPr lang="en-US" altLang="ko-KR"/>
              <a:t>= </a:t>
            </a:r>
            <a:r>
              <a:rPr lang="ko-KR" altLang="en-US"/>
              <a:t>훈련 과정에서 사용할 손실 함수</a:t>
            </a:r>
            <a:r>
              <a:rPr lang="en-US" altLang="ko-KR"/>
              <a:t>(loss function)</a:t>
            </a:r>
            <a:r>
              <a:rPr lang="ko-KR" altLang="en-US"/>
              <a:t>를 설정합니다</a:t>
            </a:r>
            <a:r>
              <a:rPr lang="en-US" altLang="ko-KR"/>
              <a:t>.</a:t>
            </a:r>
          </a:p>
          <a:p>
            <a:pPr lvl="2"/>
            <a:r>
              <a:rPr lang="en-US" altLang="ko-KR"/>
              <a:t>mean_squared_error</a:t>
            </a:r>
            <a:r>
              <a:rPr lang="ko-KR" altLang="en-US"/>
              <a:t>는 회귀문제</a:t>
            </a:r>
            <a:endParaRPr lang="en-US" altLang="ko-KR"/>
          </a:p>
          <a:p>
            <a:pPr lvl="2"/>
            <a:r>
              <a:rPr lang="en-US" altLang="ko-KR"/>
              <a:t>categorical_crossentropy</a:t>
            </a:r>
            <a:r>
              <a:rPr lang="ko-KR" altLang="en-US"/>
              <a:t>는 분류 문제이고</a:t>
            </a:r>
            <a:r>
              <a:rPr lang="en-US" altLang="ko-KR"/>
              <a:t>, </a:t>
            </a:r>
            <a:r>
              <a:rPr lang="ko-KR" altLang="en-US"/>
              <a:t>입력의 정수 임베딩</a:t>
            </a:r>
            <a:endParaRPr lang="en-US" altLang="ko-KR"/>
          </a:p>
          <a:p>
            <a:pPr lvl="2"/>
            <a:r>
              <a:rPr lang="en-US" altLang="ko-KR"/>
              <a:t>sparse_categorical_crossentropy</a:t>
            </a:r>
            <a:r>
              <a:rPr lang="ko-KR" altLang="en-US"/>
              <a:t>는 분류문제이고</a:t>
            </a:r>
            <a:r>
              <a:rPr lang="en-US" altLang="ko-KR"/>
              <a:t>, </a:t>
            </a:r>
            <a:r>
              <a:rPr lang="ko-KR" altLang="en-US"/>
              <a:t>입력 </a:t>
            </a:r>
            <a:r>
              <a:rPr lang="en-US" altLang="ko-KR"/>
              <a:t>X_train</a:t>
            </a:r>
            <a:r>
              <a:rPr lang="ko-KR" altLang="en-US"/>
              <a:t>의 값이 </a:t>
            </a:r>
            <a:r>
              <a:rPr lang="en-US" altLang="ko-KR"/>
              <a:t>one-hot </a:t>
            </a:r>
            <a:r>
              <a:rPr lang="ko-KR" altLang="en-US"/>
              <a:t>인코딩 </a:t>
            </a:r>
            <a:endParaRPr lang="en-US" altLang="ko-KR"/>
          </a:p>
          <a:p>
            <a:pPr lvl="2"/>
            <a:r>
              <a:rPr lang="en-US" altLang="ko-KR"/>
              <a:t> binary_crossentropy</a:t>
            </a:r>
            <a:r>
              <a:rPr lang="ko-KR" altLang="en-US"/>
              <a:t>도 분류문제를 다룬다</a:t>
            </a:r>
            <a:r>
              <a:rPr lang="en-US" altLang="ko-KR"/>
              <a:t>.</a:t>
            </a:r>
          </a:p>
          <a:p>
            <a:pPr lvl="1"/>
            <a:r>
              <a:rPr lang="en-US" altLang="ko-KR" b="1"/>
              <a:t>metrics</a:t>
            </a:r>
            <a:r>
              <a:rPr lang="ko-KR" altLang="en-US"/>
              <a:t> </a:t>
            </a:r>
            <a:r>
              <a:rPr lang="en-US" altLang="ko-KR"/>
              <a:t>= </a:t>
            </a:r>
            <a:r>
              <a:rPr lang="ko-KR" altLang="en-US"/>
              <a:t>훈련을 모니터링하기 위한 지표를 선택합니다</a:t>
            </a:r>
            <a:r>
              <a:rPr lang="en-US" altLang="ko-KR"/>
              <a:t>.</a:t>
            </a:r>
          </a:p>
          <a:p>
            <a:pPr lvl="2"/>
            <a:r>
              <a:rPr lang="en-US" altLang="ko-KR"/>
              <a:t>‘acc’ ~ </a:t>
            </a:r>
            <a:r>
              <a:rPr lang="ko-KR" altLang="en-US"/>
              <a:t>정확도</a:t>
            </a:r>
            <a:r>
              <a:rPr lang="en-US" altLang="ko-KR"/>
              <a:t>, </a:t>
            </a:r>
            <a:r>
              <a:rPr lang="ko-KR" altLang="en-US"/>
              <a:t>‘</a:t>
            </a:r>
            <a:r>
              <a:rPr lang="en-US" altLang="ko-KR"/>
              <a:t>mae’</a:t>
            </a:r>
          </a:p>
        </p:txBody>
      </p:sp>
      <p:sp>
        <p:nvSpPr>
          <p:cNvPr id="4" name="제목 3">
            <a:extLst>
              <a:ext uri="{FF2B5EF4-FFF2-40B4-BE49-F238E27FC236}">
                <a16:creationId xmlns:a16="http://schemas.microsoft.com/office/drawing/2014/main" id="{13FDA442-1063-434C-8116-C535BE19D18E}"/>
              </a:ext>
            </a:extLst>
          </p:cNvPr>
          <p:cNvSpPr>
            <a:spLocks noGrp="1"/>
          </p:cNvSpPr>
          <p:nvPr>
            <p:ph type="title"/>
          </p:nvPr>
        </p:nvSpPr>
        <p:spPr/>
        <p:txBody>
          <a:bodyPr>
            <a:normAutofit/>
          </a:bodyPr>
          <a:lstStyle/>
          <a:p>
            <a:r>
              <a:rPr lang="en-US" altLang="ko-KR"/>
              <a:t>4. </a:t>
            </a:r>
            <a:r>
              <a:rPr lang="ko-KR" altLang="en-US"/>
              <a:t>컴파일</a:t>
            </a:r>
            <a:r>
              <a:rPr lang="en-US" altLang="ko-KR"/>
              <a:t>(Compile)</a:t>
            </a:r>
            <a:r>
              <a:rPr lang="ko-KR" altLang="en-US"/>
              <a:t>과 훈련</a:t>
            </a:r>
            <a:r>
              <a:rPr lang="en-US" altLang="ko-KR"/>
              <a:t>(Training)</a:t>
            </a:r>
            <a:endParaRPr lang="ko-KR" altLang="en-US"/>
          </a:p>
        </p:txBody>
      </p:sp>
      <p:pic>
        <p:nvPicPr>
          <p:cNvPr id="6" name="그림 5">
            <a:extLst>
              <a:ext uri="{FF2B5EF4-FFF2-40B4-BE49-F238E27FC236}">
                <a16:creationId xmlns:a16="http://schemas.microsoft.com/office/drawing/2014/main" id="{54DF9353-45CC-40C5-8450-8903A82201BD}"/>
              </a:ext>
            </a:extLst>
          </p:cNvPr>
          <p:cNvPicPr>
            <a:picLocks noChangeAspect="1"/>
          </p:cNvPicPr>
          <p:nvPr/>
        </p:nvPicPr>
        <p:blipFill>
          <a:blip r:embed="rId2"/>
          <a:stretch>
            <a:fillRect/>
          </a:stretch>
        </p:blipFill>
        <p:spPr>
          <a:xfrm>
            <a:off x="2005717" y="4009878"/>
            <a:ext cx="6858000" cy="371475"/>
          </a:xfrm>
          <a:prstGeom prst="rect">
            <a:avLst/>
          </a:prstGeom>
        </p:spPr>
      </p:pic>
    </p:spTree>
    <p:extLst>
      <p:ext uri="{BB962C8B-B14F-4D97-AF65-F5344CB8AC3E}">
        <p14:creationId xmlns:p14="http://schemas.microsoft.com/office/powerpoint/2010/main" val="2221278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1C1A178-1EF0-4D60-A6EB-FF090B9A2242}"/>
              </a:ext>
            </a:extLst>
          </p:cNvPr>
          <p:cNvSpPr>
            <a:spLocks noGrp="1"/>
          </p:cNvSpPr>
          <p:nvPr>
            <p:ph type="sldNum" sz="quarter" idx="12"/>
          </p:nvPr>
        </p:nvSpPr>
        <p:spPr/>
        <p:txBody>
          <a:bodyPr/>
          <a:lstStyle/>
          <a:p>
            <a:fld id="{634DECA5-6CD8-44AF-ACED-5DC73A540B1E}" type="slidenum">
              <a:rPr lang="ko-KR" altLang="en-US" smtClean="0"/>
              <a:pPr/>
              <a:t>32</a:t>
            </a:fld>
            <a:endParaRPr lang="ko-KR" altLang="en-US"/>
          </a:p>
        </p:txBody>
      </p:sp>
      <p:sp>
        <p:nvSpPr>
          <p:cNvPr id="3" name="내용 개체 틀 2">
            <a:extLst>
              <a:ext uri="{FF2B5EF4-FFF2-40B4-BE49-F238E27FC236}">
                <a16:creationId xmlns:a16="http://schemas.microsoft.com/office/drawing/2014/main" id="{B5EBC0CB-0B54-4664-8E99-4F5FFD45B75B}"/>
              </a:ext>
            </a:extLst>
          </p:cNvPr>
          <p:cNvSpPr>
            <a:spLocks noGrp="1"/>
          </p:cNvSpPr>
          <p:nvPr>
            <p:ph idx="4294967295"/>
          </p:nvPr>
        </p:nvSpPr>
        <p:spPr>
          <a:xfrm>
            <a:off x="389614" y="844331"/>
            <a:ext cx="11545294" cy="5156419"/>
          </a:xfrm>
        </p:spPr>
        <p:txBody>
          <a:bodyPr/>
          <a:lstStyle/>
          <a:p>
            <a:r>
              <a:rPr lang="en-US" altLang="ko-KR"/>
              <a:t>model.fit()</a:t>
            </a:r>
            <a:r>
              <a:rPr lang="ko-KR" altLang="en-US"/>
              <a:t>은 모델을 훈련한다</a:t>
            </a:r>
            <a:r>
              <a:rPr lang="en-US" altLang="ko-KR"/>
              <a:t>.</a:t>
            </a:r>
          </a:p>
          <a:p>
            <a:pPr lvl="1"/>
            <a:r>
              <a:rPr lang="ko-KR" altLang="en-US" b="1"/>
              <a:t>첫번째 인자</a:t>
            </a:r>
            <a:r>
              <a:rPr lang="ko-KR" altLang="en-US"/>
              <a:t> </a:t>
            </a:r>
            <a:r>
              <a:rPr lang="en-US" altLang="ko-KR"/>
              <a:t>= </a:t>
            </a:r>
            <a:r>
              <a:rPr lang="ko-KR" altLang="en-US"/>
              <a:t>훈련 데이터에 해당됩니다</a:t>
            </a:r>
            <a:r>
              <a:rPr lang="en-US" altLang="ko-KR"/>
              <a:t>.</a:t>
            </a:r>
          </a:p>
          <a:p>
            <a:pPr lvl="1"/>
            <a:r>
              <a:rPr lang="ko-KR" altLang="en-US" b="1"/>
              <a:t>두번째 인자</a:t>
            </a:r>
            <a:r>
              <a:rPr lang="ko-KR" altLang="en-US"/>
              <a:t> </a:t>
            </a:r>
            <a:r>
              <a:rPr lang="en-US" altLang="ko-KR"/>
              <a:t>= </a:t>
            </a:r>
            <a:r>
              <a:rPr lang="ko-KR" altLang="en-US"/>
              <a:t>지도 학습에서 레이블 데이터에 해당됩니다</a:t>
            </a:r>
            <a:r>
              <a:rPr lang="en-US" altLang="ko-KR"/>
              <a:t>.</a:t>
            </a:r>
          </a:p>
          <a:p>
            <a:pPr lvl="1"/>
            <a:r>
              <a:rPr lang="en-US" altLang="ko-KR" b="1"/>
              <a:t>epochs</a:t>
            </a:r>
            <a:r>
              <a:rPr lang="ko-KR" altLang="en-US"/>
              <a:t> </a:t>
            </a:r>
            <a:r>
              <a:rPr lang="en-US" altLang="ko-KR"/>
              <a:t>= </a:t>
            </a:r>
            <a:r>
              <a:rPr lang="ko-KR" altLang="en-US"/>
              <a:t>에포크</a:t>
            </a:r>
            <a:r>
              <a:rPr lang="en-US" altLang="ko-KR"/>
              <a:t>. </a:t>
            </a:r>
            <a:r>
              <a:rPr lang="ko-KR" altLang="en-US"/>
              <a:t>에포크 </a:t>
            </a:r>
            <a:r>
              <a:rPr lang="en-US" altLang="ko-KR"/>
              <a:t>1</a:t>
            </a:r>
            <a:r>
              <a:rPr lang="ko-KR" altLang="en-US"/>
              <a:t>은 전체 데이터를 한 차례 훑고 지나갔음을 의미함</a:t>
            </a:r>
            <a:r>
              <a:rPr lang="en-US" altLang="ko-KR"/>
              <a:t>. </a:t>
            </a:r>
            <a:r>
              <a:rPr lang="ko-KR" altLang="en-US"/>
              <a:t>정수값 기재 필요</a:t>
            </a:r>
            <a:r>
              <a:rPr lang="en-US" altLang="ko-KR"/>
              <a:t>. </a:t>
            </a:r>
            <a:r>
              <a:rPr lang="ko-KR" altLang="en-US"/>
              <a:t>총 훈련 횟수를 정의합니다</a:t>
            </a:r>
            <a:r>
              <a:rPr lang="en-US" altLang="ko-KR"/>
              <a:t>.</a:t>
            </a:r>
          </a:p>
          <a:p>
            <a:pPr lvl="1"/>
            <a:r>
              <a:rPr lang="en-US" altLang="ko-KR" b="1"/>
              <a:t>batch_size</a:t>
            </a:r>
            <a:r>
              <a:rPr lang="ko-KR" altLang="en-US"/>
              <a:t> </a:t>
            </a:r>
            <a:r>
              <a:rPr lang="en-US" altLang="ko-KR"/>
              <a:t>= </a:t>
            </a:r>
            <a:r>
              <a:rPr lang="ko-KR" altLang="en-US"/>
              <a:t>배치 크기</a:t>
            </a:r>
            <a:r>
              <a:rPr lang="en-US" altLang="ko-KR"/>
              <a:t>. </a:t>
            </a:r>
            <a:r>
              <a:rPr lang="ko-KR" altLang="en-US"/>
              <a:t>기본값은 </a:t>
            </a:r>
            <a:r>
              <a:rPr lang="en-US" altLang="ko-KR"/>
              <a:t>32.. </a:t>
            </a:r>
            <a:endParaRPr lang="ko-KR" altLang="en-US"/>
          </a:p>
          <a:p>
            <a:pPr lvl="1"/>
            <a:r>
              <a:rPr lang="en-US" altLang="ko-KR" b="1"/>
              <a:t>validation_split</a:t>
            </a:r>
            <a:r>
              <a:rPr lang="en-US" altLang="ko-KR"/>
              <a:t> = validation_data</a:t>
            </a:r>
            <a:r>
              <a:rPr lang="ko-KR" altLang="en-US"/>
              <a:t>와 동일하게 검증데이터로 훈련데이터의 </a:t>
            </a:r>
            <a:r>
              <a:rPr lang="en-US" altLang="ko-KR"/>
              <a:t>20%</a:t>
            </a:r>
            <a:r>
              <a:rPr lang="ko-KR" altLang="en-US"/>
              <a:t>를 사용함</a:t>
            </a:r>
            <a:endParaRPr lang="en-US" altLang="ko-KR"/>
          </a:p>
          <a:p>
            <a:pPr lvl="1"/>
            <a:r>
              <a:rPr lang="en-US" altLang="ko-KR" b="1"/>
              <a:t>verbose</a:t>
            </a:r>
            <a:r>
              <a:rPr lang="ko-KR" altLang="en-US"/>
              <a:t> </a:t>
            </a:r>
            <a:r>
              <a:rPr lang="en-US" altLang="ko-KR"/>
              <a:t>= 0 : </a:t>
            </a:r>
            <a:r>
              <a:rPr lang="ko-KR" altLang="en-US"/>
              <a:t>아무 것도 출력하지 않습니다</a:t>
            </a:r>
            <a:r>
              <a:rPr lang="en-US" altLang="ko-KR"/>
              <a:t>.</a:t>
            </a:r>
          </a:p>
          <a:p>
            <a:pPr lvl="2"/>
            <a:r>
              <a:rPr lang="en-US" altLang="ko-KR"/>
              <a:t>1</a:t>
            </a:r>
            <a:r>
              <a:rPr lang="ko-KR" altLang="en-US"/>
              <a:t>은 훈련의 진행도를 막대로 보여주고</a:t>
            </a:r>
            <a:r>
              <a:rPr lang="en-US" altLang="ko-KR"/>
              <a:t>, 2</a:t>
            </a:r>
            <a:r>
              <a:rPr lang="ko-KR" altLang="en-US"/>
              <a:t>는 미니 배치마다 손실 정보를 출력합니다</a:t>
            </a:r>
            <a:r>
              <a:rPr lang="en-US" altLang="ko-KR"/>
              <a:t>.</a:t>
            </a:r>
            <a:r>
              <a:rPr lang="ko-KR" altLang="en-US"/>
              <a:t> </a:t>
            </a:r>
          </a:p>
        </p:txBody>
      </p:sp>
      <p:sp>
        <p:nvSpPr>
          <p:cNvPr id="4" name="제목 3">
            <a:extLst>
              <a:ext uri="{FF2B5EF4-FFF2-40B4-BE49-F238E27FC236}">
                <a16:creationId xmlns:a16="http://schemas.microsoft.com/office/drawing/2014/main" id="{13FDA442-1063-434C-8116-C535BE19D18E}"/>
              </a:ext>
            </a:extLst>
          </p:cNvPr>
          <p:cNvSpPr>
            <a:spLocks noGrp="1"/>
          </p:cNvSpPr>
          <p:nvPr>
            <p:ph type="title"/>
          </p:nvPr>
        </p:nvSpPr>
        <p:spPr/>
        <p:txBody>
          <a:bodyPr/>
          <a:lstStyle/>
          <a:p>
            <a:r>
              <a:rPr lang="en-US" altLang="ko-KR"/>
              <a:t>4. </a:t>
            </a:r>
            <a:r>
              <a:rPr lang="ko-KR" altLang="en-US"/>
              <a:t>컴파일</a:t>
            </a:r>
            <a:r>
              <a:rPr lang="en-US" altLang="ko-KR"/>
              <a:t>(Compile)</a:t>
            </a:r>
            <a:r>
              <a:rPr lang="ko-KR" altLang="en-US"/>
              <a:t>과 훈련</a:t>
            </a:r>
            <a:r>
              <a:rPr lang="en-US" altLang="ko-KR"/>
              <a:t>(Training)</a:t>
            </a:r>
            <a:endParaRPr lang="ko-KR" altLang="en-US"/>
          </a:p>
        </p:txBody>
      </p:sp>
      <p:pic>
        <p:nvPicPr>
          <p:cNvPr id="7" name="그림 6">
            <a:extLst>
              <a:ext uri="{FF2B5EF4-FFF2-40B4-BE49-F238E27FC236}">
                <a16:creationId xmlns:a16="http://schemas.microsoft.com/office/drawing/2014/main" id="{5A76724F-BA4F-4D7C-B5C5-EA115E89A4B7}"/>
              </a:ext>
            </a:extLst>
          </p:cNvPr>
          <p:cNvPicPr>
            <a:picLocks noChangeAspect="1"/>
          </p:cNvPicPr>
          <p:nvPr/>
        </p:nvPicPr>
        <p:blipFill>
          <a:blip r:embed="rId2"/>
          <a:stretch>
            <a:fillRect/>
          </a:stretch>
        </p:blipFill>
        <p:spPr>
          <a:xfrm>
            <a:off x="1109662" y="4083326"/>
            <a:ext cx="4172695" cy="1418019"/>
          </a:xfrm>
          <a:prstGeom prst="rect">
            <a:avLst/>
          </a:prstGeom>
        </p:spPr>
      </p:pic>
      <p:pic>
        <p:nvPicPr>
          <p:cNvPr id="3074" name="Picture 2" descr="https://cdn.shortpixel.ai/spai/q_lossy+w_730+to_webp+ret_img/algotrading101.com/learn/wp-content/uploads/2020/06/training-validation-test-data-set.png">
            <a:extLst>
              <a:ext uri="{FF2B5EF4-FFF2-40B4-BE49-F238E27FC236}">
                <a16:creationId xmlns:a16="http://schemas.microsoft.com/office/drawing/2014/main" id="{7096D98C-7F08-4ECD-B6C9-B1968266D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405" y="3450615"/>
            <a:ext cx="4760889" cy="256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5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1C1A178-1EF0-4D60-A6EB-FF090B9A2242}"/>
              </a:ext>
            </a:extLst>
          </p:cNvPr>
          <p:cNvSpPr>
            <a:spLocks noGrp="1"/>
          </p:cNvSpPr>
          <p:nvPr>
            <p:ph type="sldNum" sz="quarter" idx="12"/>
          </p:nvPr>
        </p:nvSpPr>
        <p:spPr/>
        <p:txBody>
          <a:bodyPr/>
          <a:lstStyle/>
          <a:p>
            <a:fld id="{634DECA5-6CD8-44AF-ACED-5DC73A540B1E}" type="slidenum">
              <a:rPr lang="ko-KR" altLang="en-US" smtClean="0"/>
              <a:pPr/>
              <a:t>33</a:t>
            </a:fld>
            <a:endParaRPr lang="ko-KR" altLang="en-US"/>
          </a:p>
        </p:txBody>
      </p:sp>
      <p:sp>
        <p:nvSpPr>
          <p:cNvPr id="3" name="내용 개체 틀 2">
            <a:extLst>
              <a:ext uri="{FF2B5EF4-FFF2-40B4-BE49-F238E27FC236}">
                <a16:creationId xmlns:a16="http://schemas.microsoft.com/office/drawing/2014/main" id="{B5EBC0CB-0B54-4664-8E99-4F5FFD45B75B}"/>
              </a:ext>
            </a:extLst>
          </p:cNvPr>
          <p:cNvSpPr>
            <a:spLocks noGrp="1"/>
          </p:cNvSpPr>
          <p:nvPr>
            <p:ph idx="4294967295"/>
          </p:nvPr>
        </p:nvSpPr>
        <p:spPr>
          <a:xfrm>
            <a:off x="389614" y="844331"/>
            <a:ext cx="11545294" cy="5301738"/>
          </a:xfrm>
        </p:spPr>
        <p:txBody>
          <a:bodyPr/>
          <a:lstStyle/>
          <a:p>
            <a:r>
              <a:rPr lang="en-US" altLang="ko-KR" b="1"/>
              <a:t>evaluate()</a:t>
            </a:r>
            <a:r>
              <a:rPr lang="ko-KR" altLang="en-US"/>
              <a:t> </a:t>
            </a:r>
            <a:endParaRPr lang="en-US" altLang="ko-KR"/>
          </a:p>
          <a:p>
            <a:pPr lvl="1"/>
            <a:r>
              <a:rPr lang="ko-KR" altLang="en-US"/>
              <a:t>모델이 훈련을 통해서 최적의 파라미터를 찾았다</a:t>
            </a:r>
            <a:r>
              <a:rPr lang="en-US" altLang="ko-KR"/>
              <a:t>. </a:t>
            </a:r>
            <a:r>
              <a:rPr lang="ko-KR" altLang="en-US"/>
              <a:t>더 이상 최적화가 필요없어서</a:t>
            </a:r>
            <a:r>
              <a:rPr lang="en-US" altLang="ko-KR"/>
              <a:t> 1</a:t>
            </a:r>
            <a:r>
              <a:rPr lang="ko-KR" altLang="en-US"/>
              <a:t>회 계산으로 충분하다</a:t>
            </a:r>
            <a:r>
              <a:rPr lang="en-US" altLang="ko-KR"/>
              <a:t>. </a:t>
            </a:r>
          </a:p>
          <a:p>
            <a:pPr lvl="1"/>
            <a:r>
              <a:rPr lang="ko-KR" altLang="en-US"/>
              <a:t>모델 평가를 위해 </a:t>
            </a:r>
            <a:r>
              <a:rPr lang="en-US" altLang="ko-KR"/>
              <a:t>test(</a:t>
            </a:r>
            <a:r>
              <a:rPr lang="ko-KR" altLang="en-US"/>
              <a:t>테스트</a:t>
            </a:r>
            <a:r>
              <a:rPr lang="en-US" altLang="ko-KR"/>
              <a:t>)</a:t>
            </a:r>
            <a:r>
              <a:rPr lang="ko-KR" altLang="en-US"/>
              <a:t> 데이터를 통해 학습한 모델에 대한 정확도를 평가한다</a:t>
            </a:r>
            <a:r>
              <a:rPr lang="en-US" altLang="ko-KR"/>
              <a:t>. </a:t>
            </a:r>
          </a:p>
          <a:p>
            <a:pPr lvl="1"/>
            <a:r>
              <a:rPr lang="ko-KR" altLang="en-US"/>
              <a:t>훈련</a:t>
            </a:r>
            <a:r>
              <a:rPr lang="en-US" altLang="ko-KR"/>
              <a:t>(train) </a:t>
            </a:r>
            <a:r>
              <a:rPr lang="ko-KR" altLang="en-US"/>
              <a:t>데이터를 사용하면 모델 평가가 안된다</a:t>
            </a:r>
            <a:r>
              <a:rPr lang="en-US" altLang="ko-KR"/>
              <a:t>. </a:t>
            </a:r>
          </a:p>
          <a:p>
            <a:r>
              <a:rPr lang="en-US" altLang="ko-KR" b="1"/>
              <a:t>predict()</a:t>
            </a:r>
            <a:r>
              <a:rPr lang="ko-KR" altLang="en-US"/>
              <a:t> </a:t>
            </a:r>
            <a:endParaRPr lang="en-US" altLang="ko-KR"/>
          </a:p>
          <a:p>
            <a:pPr lvl="1"/>
            <a:r>
              <a:rPr lang="ko-KR" altLang="en-US"/>
              <a:t>임의의 입력에 대한 모델의 출력값을 확인합니다</a:t>
            </a:r>
            <a:r>
              <a:rPr lang="en-US" altLang="ko-KR"/>
              <a:t>.</a:t>
            </a:r>
          </a:p>
          <a:p>
            <a:pPr lvl="1"/>
            <a:r>
              <a:rPr lang="ko-KR" altLang="en-US"/>
              <a:t>테스트 데이터를 이용하여 입력 값에 대한 예측을 한다</a:t>
            </a:r>
            <a:r>
              <a:rPr lang="en-US" altLang="ko-KR"/>
              <a:t>. </a:t>
            </a:r>
            <a:endParaRPr lang="ko-KR" altLang="en-US"/>
          </a:p>
        </p:txBody>
      </p:sp>
      <p:sp>
        <p:nvSpPr>
          <p:cNvPr id="4" name="제목 3">
            <a:extLst>
              <a:ext uri="{FF2B5EF4-FFF2-40B4-BE49-F238E27FC236}">
                <a16:creationId xmlns:a16="http://schemas.microsoft.com/office/drawing/2014/main" id="{13FDA442-1063-434C-8116-C535BE19D18E}"/>
              </a:ext>
            </a:extLst>
          </p:cNvPr>
          <p:cNvSpPr>
            <a:spLocks noGrp="1"/>
          </p:cNvSpPr>
          <p:nvPr>
            <p:ph type="title"/>
          </p:nvPr>
        </p:nvSpPr>
        <p:spPr/>
        <p:txBody>
          <a:bodyPr>
            <a:normAutofit/>
          </a:bodyPr>
          <a:lstStyle/>
          <a:p>
            <a:r>
              <a:rPr lang="en-US" altLang="ko-KR"/>
              <a:t>5. </a:t>
            </a:r>
            <a:r>
              <a:rPr lang="ko-KR" altLang="en-US"/>
              <a:t>평가</a:t>
            </a:r>
            <a:r>
              <a:rPr lang="en-US" altLang="ko-KR"/>
              <a:t>(Evaluation)</a:t>
            </a:r>
            <a:r>
              <a:rPr lang="ko-KR" altLang="en-US"/>
              <a:t>와 예측</a:t>
            </a:r>
            <a:r>
              <a:rPr lang="en-US" altLang="ko-KR"/>
              <a:t>(Prediction)</a:t>
            </a:r>
            <a:endParaRPr lang="ko-KR" altLang="en-US"/>
          </a:p>
        </p:txBody>
      </p:sp>
      <p:pic>
        <p:nvPicPr>
          <p:cNvPr id="5" name="그림 4">
            <a:extLst>
              <a:ext uri="{FF2B5EF4-FFF2-40B4-BE49-F238E27FC236}">
                <a16:creationId xmlns:a16="http://schemas.microsoft.com/office/drawing/2014/main" id="{886E550C-5200-4CC1-AE07-87269ADB0128}"/>
              </a:ext>
            </a:extLst>
          </p:cNvPr>
          <p:cNvPicPr>
            <a:picLocks noChangeAspect="1"/>
          </p:cNvPicPr>
          <p:nvPr/>
        </p:nvPicPr>
        <p:blipFill>
          <a:blip r:embed="rId2"/>
          <a:stretch>
            <a:fillRect/>
          </a:stretch>
        </p:blipFill>
        <p:spPr>
          <a:xfrm>
            <a:off x="4076286" y="3776662"/>
            <a:ext cx="4171950" cy="638175"/>
          </a:xfrm>
          <a:prstGeom prst="rect">
            <a:avLst/>
          </a:prstGeom>
        </p:spPr>
      </p:pic>
    </p:spTree>
    <p:extLst>
      <p:ext uri="{BB962C8B-B14F-4D97-AF65-F5344CB8AC3E}">
        <p14:creationId xmlns:p14="http://schemas.microsoft.com/office/powerpoint/2010/main" val="348754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1C1A178-1EF0-4D60-A6EB-FF090B9A2242}"/>
              </a:ext>
            </a:extLst>
          </p:cNvPr>
          <p:cNvSpPr>
            <a:spLocks noGrp="1"/>
          </p:cNvSpPr>
          <p:nvPr>
            <p:ph type="sldNum" sz="quarter" idx="12"/>
          </p:nvPr>
        </p:nvSpPr>
        <p:spPr/>
        <p:txBody>
          <a:bodyPr/>
          <a:lstStyle/>
          <a:p>
            <a:fld id="{634DECA5-6CD8-44AF-ACED-5DC73A540B1E}" type="slidenum">
              <a:rPr lang="ko-KR" altLang="en-US" smtClean="0"/>
              <a:pPr/>
              <a:t>34</a:t>
            </a:fld>
            <a:endParaRPr lang="ko-KR" altLang="en-US"/>
          </a:p>
        </p:txBody>
      </p:sp>
      <p:sp>
        <p:nvSpPr>
          <p:cNvPr id="3" name="내용 개체 틀 2">
            <a:extLst>
              <a:ext uri="{FF2B5EF4-FFF2-40B4-BE49-F238E27FC236}">
                <a16:creationId xmlns:a16="http://schemas.microsoft.com/office/drawing/2014/main" id="{B5EBC0CB-0B54-4664-8E99-4F5FFD45B75B}"/>
              </a:ext>
            </a:extLst>
          </p:cNvPr>
          <p:cNvSpPr>
            <a:spLocks noGrp="1"/>
          </p:cNvSpPr>
          <p:nvPr>
            <p:ph idx="4294967295"/>
          </p:nvPr>
        </p:nvSpPr>
        <p:spPr>
          <a:xfrm>
            <a:off x="389614" y="844331"/>
            <a:ext cx="11545294" cy="5301738"/>
          </a:xfrm>
        </p:spPr>
        <p:txBody>
          <a:bodyPr/>
          <a:lstStyle/>
          <a:p>
            <a:r>
              <a:rPr lang="en-US" altLang="ko-KR"/>
              <a:t>save() ~ </a:t>
            </a:r>
            <a:r>
              <a:rPr lang="ko-KR" altLang="en-US"/>
              <a:t>인공신경망 모델을 </a:t>
            </a:r>
            <a:r>
              <a:rPr lang="en-US" altLang="ko-KR"/>
              <a:t>hdf5 </a:t>
            </a:r>
            <a:r>
              <a:rPr lang="ko-KR" altLang="en-US"/>
              <a:t>파일에 저장합니다</a:t>
            </a:r>
            <a:r>
              <a:rPr lang="en-US" altLang="ko-KR"/>
              <a:t>. </a:t>
            </a:r>
          </a:p>
          <a:p>
            <a:pPr lvl="1"/>
            <a:r>
              <a:rPr lang="ko-KR" altLang="en-US"/>
              <a:t>복습을 위한 스터디나 실제 어플리케이션 개발 단계에서 구현한 모델을 저장하고 불러오는 일은 중요합니다</a:t>
            </a:r>
            <a:r>
              <a:rPr lang="en-US" altLang="ko-KR"/>
              <a:t>. </a:t>
            </a:r>
          </a:p>
          <a:p>
            <a:pPr lvl="1"/>
            <a:r>
              <a:rPr lang="ko-KR" altLang="en-US"/>
              <a:t>모델을 저장한다는 것은 학습이 끝난 신경망의 구조를 보존하고 계속해서 사용할 수 있다는 의미입니다</a:t>
            </a:r>
            <a:r>
              <a:rPr lang="en-US" altLang="ko-KR"/>
              <a:t>.</a:t>
            </a:r>
          </a:p>
          <a:p>
            <a:r>
              <a:rPr lang="en-US" altLang="ko-KR"/>
              <a:t>load_model() ~ </a:t>
            </a:r>
            <a:r>
              <a:rPr lang="ko-KR" altLang="en-US"/>
              <a:t>저장한 모델 파리미터들을 호출한다</a:t>
            </a:r>
            <a:r>
              <a:rPr lang="en-US" altLang="ko-KR"/>
              <a:t>. </a:t>
            </a:r>
            <a:endParaRPr lang="ko-KR" altLang="en-US"/>
          </a:p>
        </p:txBody>
      </p:sp>
      <p:sp>
        <p:nvSpPr>
          <p:cNvPr id="4" name="제목 3">
            <a:extLst>
              <a:ext uri="{FF2B5EF4-FFF2-40B4-BE49-F238E27FC236}">
                <a16:creationId xmlns:a16="http://schemas.microsoft.com/office/drawing/2014/main" id="{13FDA442-1063-434C-8116-C535BE19D18E}"/>
              </a:ext>
            </a:extLst>
          </p:cNvPr>
          <p:cNvSpPr>
            <a:spLocks noGrp="1"/>
          </p:cNvSpPr>
          <p:nvPr>
            <p:ph type="title"/>
          </p:nvPr>
        </p:nvSpPr>
        <p:spPr/>
        <p:txBody>
          <a:bodyPr>
            <a:normAutofit/>
          </a:bodyPr>
          <a:lstStyle/>
          <a:p>
            <a:r>
              <a:rPr lang="en-US" altLang="ko-KR"/>
              <a:t>6. </a:t>
            </a:r>
            <a:r>
              <a:rPr lang="ko-KR" altLang="en-US"/>
              <a:t>모델의 저장</a:t>
            </a:r>
            <a:r>
              <a:rPr lang="en-US" altLang="ko-KR"/>
              <a:t>(Save)</a:t>
            </a:r>
            <a:r>
              <a:rPr lang="ko-KR" altLang="en-US"/>
              <a:t>과 로드</a:t>
            </a:r>
            <a:r>
              <a:rPr lang="en-US" altLang="ko-KR"/>
              <a:t>(Load)</a:t>
            </a:r>
            <a:endParaRPr lang="ko-KR" altLang="en-US"/>
          </a:p>
        </p:txBody>
      </p:sp>
      <p:pic>
        <p:nvPicPr>
          <p:cNvPr id="5" name="그림 4">
            <a:extLst>
              <a:ext uri="{FF2B5EF4-FFF2-40B4-BE49-F238E27FC236}">
                <a16:creationId xmlns:a16="http://schemas.microsoft.com/office/drawing/2014/main" id="{1BC30062-50F1-4BB2-9038-0149B10BC637}"/>
              </a:ext>
            </a:extLst>
          </p:cNvPr>
          <p:cNvPicPr>
            <a:picLocks noChangeAspect="1"/>
          </p:cNvPicPr>
          <p:nvPr/>
        </p:nvPicPr>
        <p:blipFill>
          <a:blip r:embed="rId2"/>
          <a:stretch>
            <a:fillRect/>
          </a:stretch>
        </p:blipFill>
        <p:spPr>
          <a:xfrm>
            <a:off x="3343275" y="2733675"/>
            <a:ext cx="4648200" cy="1219200"/>
          </a:xfrm>
          <a:prstGeom prst="rect">
            <a:avLst/>
          </a:prstGeom>
        </p:spPr>
      </p:pic>
    </p:spTree>
    <p:extLst>
      <p:ext uri="{BB962C8B-B14F-4D97-AF65-F5344CB8AC3E}">
        <p14:creationId xmlns:p14="http://schemas.microsoft.com/office/powerpoint/2010/main" val="3744768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spcBef>
                <a:spcPts val="0"/>
              </a:spcBef>
              <a:buClr>
                <a:schemeClr val="lt1"/>
              </a:buClr>
              <a:buSzPts val="4400"/>
            </a:pPr>
            <a:r>
              <a:rPr lang="en-US" altLang="ko-KR"/>
              <a:t>Lecture </a:t>
            </a:r>
            <a:r>
              <a:rPr lang="en-US"/>
              <a:t>03</a:t>
            </a:r>
            <a:br>
              <a:rPr lang="en-US"/>
            </a:br>
            <a:br>
              <a:rPr lang="en-US" b="1"/>
            </a:br>
            <a:r>
              <a:rPr lang="ko-KR" altLang="en-US" b="1"/>
              <a:t>자연어 처리를 위한 텍스트 전처리</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2" name="내용 개체 틀 1">
            <a:extLst>
              <a:ext uri="{FF2B5EF4-FFF2-40B4-BE49-F238E27FC236}">
                <a16:creationId xmlns:a16="http://schemas.microsoft.com/office/drawing/2014/main" id="{374742AE-B3D5-4D3E-8096-4DD4A6E4C147}"/>
              </a:ext>
            </a:extLst>
          </p:cNvPr>
          <p:cNvSpPr>
            <a:spLocks noGrp="1"/>
          </p:cNvSpPr>
          <p:nvPr>
            <p:ph idx="4294967295"/>
          </p:nvPr>
        </p:nvSpPr>
        <p:spPr>
          <a:xfrm>
            <a:off x="389615" y="844331"/>
            <a:ext cx="11545294" cy="5301738"/>
          </a:xfrm>
        </p:spPr>
        <p:txBody>
          <a:bodyPr/>
          <a:lstStyle/>
          <a:p>
            <a:r>
              <a:rPr lang="ko-KR" altLang="en-US" dirty="0"/>
              <a:t>영어는 표준 토큰화 규칙인 </a:t>
            </a:r>
            <a:r>
              <a:rPr lang="en-US" altLang="ko-KR" dirty="0"/>
              <a:t>Penn Treebank Tokenization</a:t>
            </a:r>
            <a:r>
              <a:rPr lang="ko-KR" altLang="en-US" dirty="0"/>
              <a:t>를 따른다</a:t>
            </a:r>
            <a:r>
              <a:rPr lang="en-US" altLang="ko-KR" dirty="0"/>
              <a:t>. </a:t>
            </a:r>
          </a:p>
          <a:p>
            <a:pPr lvl="1"/>
            <a:r>
              <a:rPr lang="ko-KR" altLang="en-US" dirty="0" err="1">
                <a:solidFill>
                  <a:srgbClr val="0070C0"/>
                </a:solidFill>
                <a:cs typeface="Arial"/>
                <a:sym typeface="Arial"/>
              </a:rPr>
              <a:t>하이푼으로</a:t>
            </a:r>
            <a:r>
              <a:rPr lang="ko-KR" altLang="en-US" dirty="0">
                <a:solidFill>
                  <a:srgbClr val="0070C0"/>
                </a:solidFill>
                <a:cs typeface="Arial"/>
                <a:sym typeface="Arial"/>
              </a:rPr>
              <a:t> 구성된 단어는 하나로 유지한다</a:t>
            </a:r>
            <a:r>
              <a:rPr lang="en-US" altLang="ko-KR" dirty="0">
                <a:solidFill>
                  <a:srgbClr val="0070C0"/>
                </a:solidFill>
                <a:cs typeface="Arial"/>
                <a:sym typeface="Arial"/>
              </a:rPr>
              <a:t>.</a:t>
            </a:r>
          </a:p>
          <a:p>
            <a:pPr lvl="1"/>
            <a:r>
              <a:rPr lang="en-US" altLang="ko-KR" dirty="0">
                <a:solidFill>
                  <a:srgbClr val="0070C0"/>
                </a:solidFill>
                <a:cs typeface="Arial"/>
                <a:sym typeface="Arial"/>
              </a:rPr>
              <a:t>doesn't</a:t>
            </a:r>
            <a:r>
              <a:rPr lang="ko-KR" altLang="en-US" dirty="0">
                <a:solidFill>
                  <a:srgbClr val="0070C0"/>
                </a:solidFill>
                <a:cs typeface="Arial"/>
                <a:sym typeface="Arial"/>
              </a:rPr>
              <a:t>와 같이 아포스트로피로 </a:t>
            </a:r>
            <a:r>
              <a:rPr lang="en-US" altLang="ko-KR" dirty="0">
                <a:solidFill>
                  <a:srgbClr val="0070C0"/>
                </a:solidFill>
                <a:cs typeface="Arial"/>
                <a:sym typeface="Arial"/>
              </a:rPr>
              <a:t>'</a:t>
            </a:r>
            <a:r>
              <a:rPr lang="ko-KR" altLang="en-US" dirty="0">
                <a:solidFill>
                  <a:srgbClr val="0070C0"/>
                </a:solidFill>
                <a:cs typeface="Arial"/>
                <a:sym typeface="Arial"/>
              </a:rPr>
              <a:t>접어</a:t>
            </a:r>
            <a:r>
              <a:rPr lang="en-US" altLang="ko-KR" dirty="0">
                <a:solidFill>
                  <a:srgbClr val="0070C0"/>
                </a:solidFill>
                <a:cs typeface="Arial"/>
                <a:sym typeface="Arial"/>
              </a:rPr>
              <a:t>'</a:t>
            </a:r>
            <a:r>
              <a:rPr lang="ko-KR" altLang="en-US" dirty="0">
                <a:solidFill>
                  <a:srgbClr val="0070C0"/>
                </a:solidFill>
                <a:cs typeface="Arial"/>
                <a:sym typeface="Arial"/>
              </a:rPr>
              <a:t>가 함께하는 단어는 분리해준다</a:t>
            </a:r>
            <a:r>
              <a:rPr lang="en-US" altLang="ko-KR" dirty="0">
                <a:solidFill>
                  <a:srgbClr val="0070C0"/>
                </a:solidFill>
                <a:cs typeface="Arial"/>
                <a:sym typeface="Arial"/>
              </a:rPr>
              <a:t>.</a:t>
            </a:r>
            <a:endParaRPr lang="ko-KR" altLang="en-US" dirty="0"/>
          </a:p>
        </p:txBody>
      </p:sp>
      <p:sp>
        <p:nvSpPr>
          <p:cNvPr id="320" name="Google Shape;320;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spcBef>
                <a:spcPts val="0"/>
              </a:spcBef>
              <a:buClr>
                <a:schemeClr val="lt1"/>
              </a:buClr>
              <a:buSzPts val="3600"/>
            </a:pPr>
            <a:r>
              <a:rPr lang="ko-KR" altLang="en-US"/>
              <a:t>영어 단어 토큰화의 표준 규칙 </a:t>
            </a:r>
            <a:endParaRPr b="1"/>
          </a:p>
        </p:txBody>
      </p:sp>
      <p:grpSp>
        <p:nvGrpSpPr>
          <p:cNvPr id="3" name="그룹 2">
            <a:extLst>
              <a:ext uri="{FF2B5EF4-FFF2-40B4-BE49-F238E27FC236}">
                <a16:creationId xmlns:a16="http://schemas.microsoft.com/office/drawing/2014/main" id="{D0D82483-ED6E-4251-BC23-7F799A767826}"/>
              </a:ext>
            </a:extLst>
          </p:cNvPr>
          <p:cNvGrpSpPr/>
          <p:nvPr/>
        </p:nvGrpSpPr>
        <p:grpSpPr>
          <a:xfrm>
            <a:off x="1228177" y="2183823"/>
            <a:ext cx="8771292" cy="2622754"/>
            <a:chOff x="1568944" y="3285635"/>
            <a:chExt cx="8771292" cy="2622754"/>
          </a:xfrm>
        </p:grpSpPr>
        <p:sp>
          <p:nvSpPr>
            <p:cNvPr id="324" name="Google Shape;324;p20"/>
            <p:cNvSpPr txBox="1"/>
            <p:nvPr/>
          </p:nvSpPr>
          <p:spPr>
            <a:xfrm>
              <a:off x="1568944" y="3285635"/>
              <a:ext cx="877129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Starting a </a:t>
              </a:r>
              <a:r>
                <a:rPr lang="en-US" sz="1800" dirty="0">
                  <a:solidFill>
                    <a:srgbClr val="C00000"/>
                  </a:solidFill>
                  <a:latin typeface="Arial"/>
                  <a:ea typeface="Arial"/>
                  <a:cs typeface="Arial"/>
                  <a:sym typeface="Arial"/>
                </a:rPr>
                <a:t>home-based</a:t>
              </a:r>
              <a:r>
                <a:rPr lang="en-US" sz="1800" dirty="0">
                  <a:solidFill>
                    <a:schemeClr val="dk1"/>
                  </a:solidFill>
                  <a:latin typeface="Arial"/>
                  <a:ea typeface="Arial"/>
                  <a:cs typeface="Arial"/>
                  <a:sym typeface="Arial"/>
                </a:rPr>
                <a:t> restaurant may be an ideal. it </a:t>
              </a:r>
              <a:r>
                <a:rPr lang="en-US" sz="1800" dirty="0">
                  <a:solidFill>
                    <a:srgbClr val="C00000"/>
                  </a:solidFill>
                  <a:latin typeface="Arial"/>
                  <a:ea typeface="Arial"/>
                  <a:cs typeface="Arial"/>
                  <a:sym typeface="Arial"/>
                </a:rPr>
                <a:t>doesn't</a:t>
              </a:r>
              <a:r>
                <a:rPr lang="en-US" sz="1800" dirty="0">
                  <a:solidFill>
                    <a:schemeClr val="dk1"/>
                  </a:solidFill>
                  <a:latin typeface="Arial"/>
                  <a:ea typeface="Arial"/>
                  <a:cs typeface="Arial"/>
                  <a:sym typeface="Arial"/>
                </a:rPr>
                <a:t> have a food chain or restaurant of their own.</a:t>
              </a:r>
              <a:endParaRPr dirty="0"/>
            </a:p>
          </p:txBody>
        </p:sp>
        <p:sp>
          <p:nvSpPr>
            <p:cNvPr id="325" name="Google Shape;325;p20"/>
            <p:cNvSpPr/>
            <p:nvPr/>
          </p:nvSpPr>
          <p:spPr>
            <a:xfrm rot="5400000">
              <a:off x="5537928" y="4317043"/>
              <a:ext cx="626934" cy="511629"/>
            </a:xfrm>
            <a:prstGeom prst="rightArrow">
              <a:avLst>
                <a:gd name="adj1" fmla="val 50000"/>
                <a:gd name="adj2" fmla="val 50000"/>
              </a:avLst>
            </a:prstGeom>
            <a:solidFill>
              <a:schemeClr val="accent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20"/>
            <p:cNvSpPr txBox="1"/>
            <p:nvPr/>
          </p:nvSpPr>
          <p:spPr>
            <a:xfrm>
              <a:off x="1568944" y="5262058"/>
              <a:ext cx="877129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['Starting', 'a', </a:t>
              </a:r>
              <a:r>
                <a:rPr lang="en-US" sz="1800" dirty="0">
                  <a:solidFill>
                    <a:srgbClr val="C00000"/>
                  </a:solidFill>
                  <a:latin typeface="Arial"/>
                  <a:ea typeface="Arial"/>
                  <a:cs typeface="Arial"/>
                  <a:sym typeface="Arial"/>
                </a:rPr>
                <a:t>'home-based'</a:t>
              </a:r>
              <a:r>
                <a:rPr lang="en-US" sz="1800" dirty="0">
                  <a:solidFill>
                    <a:schemeClr val="dk1"/>
                  </a:solidFill>
                  <a:latin typeface="Arial"/>
                  <a:ea typeface="Arial"/>
                  <a:cs typeface="Arial"/>
                  <a:sym typeface="Arial"/>
                </a:rPr>
                <a:t>, 'restaurant', 'may', 'be', 'an', 'ideal.', 'it', </a:t>
              </a:r>
              <a:r>
                <a:rPr lang="en-US" sz="1800" dirty="0">
                  <a:solidFill>
                    <a:srgbClr val="C00000"/>
                  </a:solidFill>
                  <a:latin typeface="Arial"/>
                  <a:ea typeface="Arial"/>
                  <a:cs typeface="Arial"/>
                  <a:sym typeface="Arial"/>
                </a:rPr>
                <a:t>'does'</a:t>
              </a:r>
              <a:r>
                <a:rPr lang="en-US" sz="1800" dirty="0">
                  <a:solidFill>
                    <a:schemeClr val="dk1"/>
                  </a:solidFill>
                  <a:latin typeface="Arial"/>
                  <a:ea typeface="Arial"/>
                  <a:cs typeface="Arial"/>
                  <a:sym typeface="Arial"/>
                </a:rPr>
                <a:t>, </a:t>
              </a:r>
              <a:r>
                <a:rPr lang="en-US" sz="1800" dirty="0">
                  <a:solidFill>
                    <a:srgbClr val="C00000"/>
                  </a:solidFill>
                  <a:latin typeface="Arial"/>
                  <a:ea typeface="Arial"/>
                  <a:cs typeface="Arial"/>
                  <a:sym typeface="Arial"/>
                </a:rPr>
                <a:t>"</a:t>
              </a:r>
              <a:r>
                <a:rPr lang="en-US" sz="1800" dirty="0" err="1">
                  <a:solidFill>
                    <a:srgbClr val="C00000"/>
                  </a:solidFill>
                  <a:latin typeface="Arial"/>
                  <a:ea typeface="Arial"/>
                  <a:cs typeface="Arial"/>
                  <a:sym typeface="Arial"/>
                </a:rPr>
                <a:t>n't</a:t>
              </a:r>
              <a:r>
                <a:rPr lang="en-US" sz="1800" dirty="0">
                  <a:solidFill>
                    <a:srgbClr val="C00000"/>
                  </a:solidFill>
                  <a:latin typeface="Arial"/>
                  <a:ea typeface="Arial"/>
                  <a:cs typeface="Arial"/>
                  <a:sym typeface="Arial"/>
                </a:rPr>
                <a:t>"</a:t>
              </a:r>
              <a:r>
                <a:rPr lang="en-US" sz="1800" dirty="0">
                  <a:solidFill>
                    <a:schemeClr val="dk1"/>
                  </a:solidFill>
                  <a:latin typeface="Arial"/>
                  <a:ea typeface="Arial"/>
                  <a:cs typeface="Arial"/>
                  <a:sym typeface="Arial"/>
                </a:rPr>
                <a:t>, 'have', 'a', 'food', 'chain', 'or', 'restaurant', 'of', 'their', 'own', '.']</a:t>
              </a:r>
              <a:endParaRPr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52407FA-966A-4807-BDC8-69601379F6BE}"/>
              </a:ext>
            </a:extLst>
          </p:cNvPr>
          <p:cNvSpPr>
            <a:spLocks noGrp="1"/>
          </p:cNvSpPr>
          <p:nvPr>
            <p:ph type="sldNum" sz="quarter" idx="12"/>
          </p:nvPr>
        </p:nvSpPr>
        <p:spPr/>
        <p:txBody>
          <a:bodyPr/>
          <a:lstStyle/>
          <a:p>
            <a:fld id="{634DECA5-6CD8-44AF-ACED-5DC73A540B1E}" type="slidenum">
              <a:rPr lang="ko-KR" altLang="en-US" smtClean="0"/>
              <a:pPr/>
              <a:t>37</a:t>
            </a:fld>
            <a:endParaRPr lang="ko-KR" altLang="en-US"/>
          </a:p>
        </p:txBody>
      </p:sp>
      <p:sp>
        <p:nvSpPr>
          <p:cNvPr id="3" name="내용 개체 틀 2">
            <a:extLst>
              <a:ext uri="{FF2B5EF4-FFF2-40B4-BE49-F238E27FC236}">
                <a16:creationId xmlns:a16="http://schemas.microsoft.com/office/drawing/2014/main" id="{E7A3E299-C58C-49FF-BC33-D8226341FC29}"/>
              </a:ext>
            </a:extLst>
          </p:cNvPr>
          <p:cNvSpPr>
            <a:spLocks noGrp="1"/>
          </p:cNvSpPr>
          <p:nvPr>
            <p:ph idx="4294967295"/>
          </p:nvPr>
        </p:nvSpPr>
        <p:spPr>
          <a:xfrm>
            <a:off x="389614" y="844331"/>
            <a:ext cx="11545294" cy="5301738"/>
          </a:xfrm>
        </p:spPr>
        <p:txBody>
          <a:bodyPr/>
          <a:lstStyle/>
          <a:p>
            <a:r>
              <a:rPr lang="ko-KR" altLang="en-US"/>
              <a:t>한국어는 띄어쓰기가 잘 지켜지지 않는다</a:t>
            </a:r>
            <a:r>
              <a:rPr lang="en-US" altLang="ko-KR"/>
              <a:t>.</a:t>
            </a:r>
          </a:p>
          <a:p>
            <a:pPr lvl="1"/>
            <a:r>
              <a:rPr lang="ko-KR" altLang="en-US"/>
              <a:t>한국어는 어순이 그렇게 중요하지 않다</a:t>
            </a:r>
            <a:r>
              <a:rPr lang="en-US" altLang="ko-KR"/>
              <a:t>.</a:t>
            </a:r>
          </a:p>
          <a:p>
            <a:r>
              <a:rPr lang="ko-KR" altLang="en-US"/>
              <a:t>주어가 손쉽게 생략된다</a:t>
            </a:r>
            <a:r>
              <a:rPr lang="en-US" altLang="ko-KR"/>
              <a:t>.</a:t>
            </a:r>
          </a:p>
          <a:p>
            <a:r>
              <a:rPr lang="ko-KR" altLang="en-US"/>
              <a:t>한국어는 교착어이다</a:t>
            </a:r>
            <a:r>
              <a:rPr lang="en-US" altLang="ko-KR"/>
              <a:t>.</a:t>
            </a:r>
          </a:p>
          <a:p>
            <a:pPr lvl="1"/>
            <a:r>
              <a:rPr lang="ko-KR" altLang="en-US"/>
              <a:t>교착어란 실질적인 의미를 가지는 어간에 조사나</a:t>
            </a:r>
            <a:r>
              <a:rPr lang="en-US" altLang="ko-KR"/>
              <a:t>, </a:t>
            </a:r>
            <a:r>
              <a:rPr lang="ko-KR" altLang="en-US"/>
              <a:t>어미와 같은 문법 형태소들이 결합하여 문법적인 기능이 부여되는 언어를 말한다</a:t>
            </a:r>
            <a:r>
              <a:rPr lang="en-US" altLang="ko-KR"/>
              <a:t>.</a:t>
            </a:r>
          </a:p>
          <a:p>
            <a:r>
              <a:rPr lang="ko-KR" altLang="en-US"/>
              <a:t>한자어라는 특성상 하나의 음절조차도 다른 의미를 가질 수 있다</a:t>
            </a:r>
            <a:r>
              <a:rPr lang="en-US" altLang="ko-KR"/>
              <a:t>.</a:t>
            </a:r>
          </a:p>
          <a:p>
            <a:endParaRPr lang="en-US" altLang="ko-KR"/>
          </a:p>
          <a:p>
            <a:endParaRPr lang="ko-KR" altLang="en-US"/>
          </a:p>
        </p:txBody>
      </p:sp>
      <p:sp>
        <p:nvSpPr>
          <p:cNvPr id="4" name="제목 3">
            <a:extLst>
              <a:ext uri="{FF2B5EF4-FFF2-40B4-BE49-F238E27FC236}">
                <a16:creationId xmlns:a16="http://schemas.microsoft.com/office/drawing/2014/main" id="{0B347E72-7408-4FEB-9342-2B8277E36F87}"/>
              </a:ext>
            </a:extLst>
          </p:cNvPr>
          <p:cNvSpPr>
            <a:spLocks noGrp="1"/>
          </p:cNvSpPr>
          <p:nvPr>
            <p:ph type="title"/>
          </p:nvPr>
        </p:nvSpPr>
        <p:spPr/>
        <p:txBody>
          <a:bodyPr/>
          <a:lstStyle/>
          <a:p>
            <a:r>
              <a:rPr lang="en-US" altLang="ko-KR"/>
              <a:t>한국어는 영어보다 자연어 처리가 훨씬 어렵다</a:t>
            </a:r>
            <a:endParaRPr lang="ko-KR" altLang="en-US"/>
          </a:p>
        </p:txBody>
      </p:sp>
    </p:spTree>
    <p:extLst>
      <p:ext uri="{BB962C8B-B14F-4D97-AF65-F5344CB8AC3E}">
        <p14:creationId xmlns:p14="http://schemas.microsoft.com/office/powerpoint/2010/main" val="3209729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2" name="내용 개체 틀 1">
            <a:extLst>
              <a:ext uri="{FF2B5EF4-FFF2-40B4-BE49-F238E27FC236}">
                <a16:creationId xmlns:a16="http://schemas.microsoft.com/office/drawing/2014/main" id="{4AA9F327-B53B-4404-B647-99CE8E18A8EB}"/>
              </a:ext>
            </a:extLst>
          </p:cNvPr>
          <p:cNvSpPr>
            <a:spLocks noGrp="1"/>
          </p:cNvSpPr>
          <p:nvPr>
            <p:ph idx="4294967295"/>
          </p:nvPr>
        </p:nvSpPr>
        <p:spPr>
          <a:xfrm>
            <a:off x="389614" y="844331"/>
            <a:ext cx="11545294" cy="5301738"/>
          </a:xfrm>
        </p:spPr>
        <p:txBody>
          <a:bodyPr/>
          <a:lstStyle/>
          <a:p>
            <a:r>
              <a:rPr lang="ko-KR" altLang="en-US"/>
              <a:t>한국어는 대부분의 데이터에서 띄어쓰기가 잘 지켜지지 않는 경향이 있다</a:t>
            </a:r>
            <a:r>
              <a:rPr lang="en-US" altLang="ko-KR"/>
              <a:t>.</a:t>
            </a:r>
            <a:endParaRPr lang="ko-KR" altLang="en-US"/>
          </a:p>
          <a:p>
            <a:pPr lvl="1"/>
            <a:r>
              <a:rPr lang="ko-KR" altLang="en-US"/>
              <a:t>띄어쓰기가 어렵고</a:t>
            </a:r>
            <a:r>
              <a:rPr lang="en-US" altLang="ko-KR"/>
              <a:t>, </a:t>
            </a:r>
            <a:r>
              <a:rPr lang="ko-KR" altLang="en-US"/>
              <a:t>지키지 않더라도 쉽게 읽을 수 있다</a:t>
            </a:r>
            <a:r>
              <a:rPr lang="en-US" altLang="ko-KR"/>
              <a:t>.</a:t>
            </a:r>
          </a:p>
          <a:p>
            <a:endParaRPr lang="ko-KR" altLang="en-US"/>
          </a:p>
        </p:txBody>
      </p:sp>
      <p:sp>
        <p:nvSpPr>
          <p:cNvPr id="425" name="Google Shape;425;p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lt1"/>
              </a:buClr>
              <a:buSzPts val="3600"/>
              <a:buFont typeface="Arial"/>
              <a:buNone/>
            </a:pPr>
            <a:r>
              <a:rPr lang="en-US" b="1"/>
              <a:t>한국어는 띄어쓰기</a:t>
            </a:r>
            <a:endParaRPr b="1"/>
          </a:p>
        </p:txBody>
      </p:sp>
      <p:sp>
        <p:nvSpPr>
          <p:cNvPr id="429" name="Google Shape;429;p28"/>
          <p:cNvSpPr txBox="1"/>
          <p:nvPr/>
        </p:nvSpPr>
        <p:spPr>
          <a:xfrm>
            <a:off x="1586098" y="2426769"/>
            <a:ext cx="87943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latin typeface="Arial"/>
                <a:ea typeface="Arial"/>
                <a:cs typeface="Arial"/>
                <a:sym typeface="Arial"/>
              </a:rPr>
              <a:t>제가이렇게띄어쓰기를전혀하지않고글을썼다고하더라도글을쉽게이해할수있습니다.</a:t>
            </a:r>
            <a:endParaRPr sz="1800">
              <a:latin typeface="Arial"/>
              <a:ea typeface="Arial"/>
              <a:cs typeface="Arial"/>
              <a:sym typeface="Arial"/>
            </a:endParaRPr>
          </a:p>
        </p:txBody>
      </p:sp>
      <p:sp>
        <p:nvSpPr>
          <p:cNvPr id="430" name="Google Shape;430;p28"/>
          <p:cNvSpPr txBox="1"/>
          <p:nvPr/>
        </p:nvSpPr>
        <p:spPr>
          <a:xfrm>
            <a:off x="1297920" y="3664997"/>
            <a:ext cx="937068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70C0"/>
                </a:solidFill>
                <a:latin typeface="나눔스퀘어 Bold" panose="020B0600000101010101" pitchFamily="50" charset="-127"/>
                <a:ea typeface="나눔스퀘어 Bold" panose="020B0600000101010101" pitchFamily="50" charset="-127"/>
                <a:cs typeface="Arial"/>
                <a:sym typeface="Arial"/>
              </a:rPr>
              <a:t>영어는 띄어쓰기를 하지 않으면 읽기 어려운 언어의 특성</a:t>
            </a:r>
            <a:r>
              <a:rPr lang="ko-KR" altLang="en-US" sz="1600">
                <a:solidFill>
                  <a:srgbClr val="0070C0"/>
                </a:solidFill>
                <a:latin typeface="나눔스퀘어 Bold" panose="020B0600000101010101" pitchFamily="50" charset="-127"/>
                <a:ea typeface="나눔스퀘어 Bold" panose="020B0600000101010101" pitchFamily="50" charset="-127"/>
                <a:cs typeface="Arial"/>
                <a:sym typeface="Arial"/>
              </a:rPr>
              <a:t>있다</a:t>
            </a:r>
            <a:r>
              <a:rPr lang="en-US" altLang="ko-KR" sz="1600">
                <a:solidFill>
                  <a:srgbClr val="0070C0"/>
                </a:solidFill>
                <a:latin typeface="나눔스퀘어 Bold" panose="020B0600000101010101" pitchFamily="50" charset="-127"/>
                <a:ea typeface="나눔스퀘어 Bold" panose="020B0600000101010101" pitchFamily="50" charset="-127"/>
                <a:cs typeface="Arial"/>
                <a:sym typeface="Arial"/>
              </a:rPr>
              <a:t>. </a:t>
            </a:r>
            <a:r>
              <a:rPr lang="ko-KR" altLang="en-US" sz="1600">
                <a:solidFill>
                  <a:srgbClr val="0070C0"/>
                </a:solidFill>
                <a:latin typeface="나눔스퀘어 Bold" panose="020B0600000101010101" pitchFamily="50" charset="-127"/>
                <a:ea typeface="나눔스퀘어 Bold" panose="020B0600000101010101" pitchFamily="50" charset="-127"/>
                <a:cs typeface="Arial"/>
                <a:sym typeface="Arial"/>
              </a:rPr>
              <a:t>그래서 </a:t>
            </a:r>
            <a:r>
              <a:rPr lang="en-US" sz="1600">
                <a:solidFill>
                  <a:srgbClr val="0070C0"/>
                </a:solidFill>
                <a:latin typeface="나눔스퀘어 Bold" panose="020B0600000101010101" pitchFamily="50" charset="-127"/>
                <a:ea typeface="나눔스퀘어 Bold" panose="020B0600000101010101" pitchFamily="50" charset="-127"/>
                <a:cs typeface="Arial"/>
                <a:sym typeface="Arial"/>
              </a:rPr>
              <a:t>띄어쓰기가 꽤 엄격하게 지켜지는 편이다.</a:t>
            </a:r>
            <a:endParaRPr sz="1600">
              <a:solidFill>
                <a:srgbClr val="0070C0"/>
              </a:solidFill>
              <a:latin typeface="나눔스퀘어 Bold" panose="020B0600000101010101" pitchFamily="50" charset="-127"/>
              <a:ea typeface="나눔스퀘어 Bold" panose="020B0600000101010101" pitchFamily="50" charset="-127"/>
              <a:cs typeface="Arial"/>
              <a:sym typeface="Arial"/>
            </a:endParaRPr>
          </a:p>
        </p:txBody>
      </p:sp>
      <p:sp>
        <p:nvSpPr>
          <p:cNvPr id="433" name="Google Shape;433;p28"/>
          <p:cNvSpPr txBox="1"/>
          <p:nvPr/>
        </p:nvSpPr>
        <p:spPr>
          <a:xfrm>
            <a:off x="3432024" y="4378539"/>
            <a:ext cx="37758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latin typeface="Arial"/>
                <a:ea typeface="Arial"/>
                <a:cs typeface="Arial"/>
                <a:sym typeface="Arial"/>
              </a:rPr>
              <a:t>tobeornottobethatisthequestion</a:t>
            </a:r>
            <a:endParaRPr sz="1800">
              <a:latin typeface="Arial"/>
              <a:ea typeface="Arial"/>
              <a:cs typeface="Arial"/>
              <a:sym typeface="Arial"/>
            </a:endParaRPr>
          </a:p>
        </p:txBody>
      </p:sp>
      <p:sp>
        <p:nvSpPr>
          <p:cNvPr id="11" name="Google Shape;448;p29">
            <a:extLst>
              <a:ext uri="{FF2B5EF4-FFF2-40B4-BE49-F238E27FC236}">
                <a16:creationId xmlns:a16="http://schemas.microsoft.com/office/drawing/2014/main" id="{EA3BA01E-9D62-4565-A625-E29645011CDD}"/>
              </a:ext>
            </a:extLst>
          </p:cNvPr>
          <p:cNvSpPr txBox="1"/>
          <p:nvPr/>
        </p:nvSpPr>
        <p:spPr>
          <a:xfrm>
            <a:off x="2620436" y="5180095"/>
            <a:ext cx="539900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결국</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띄어쓰기를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보정해주어야</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하는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전처리가</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필요할</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수도</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있다</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a:t>
            </a:r>
            <a:endParaRPr sz="1400">
              <a:latin typeface="나눔스퀘어 Bold" panose="020B0600000101010101" pitchFamily="50" charset="-127"/>
              <a:ea typeface="나눔스퀘어 Bold" panose="020B0600000101010101" pitchFamily="50" charset="-127"/>
            </a:endParaRPr>
          </a:p>
        </p:txBody>
      </p:sp>
      <p:sp>
        <p:nvSpPr>
          <p:cNvPr id="13" name="사각형: 둥근 모서리 12">
            <a:extLst>
              <a:ext uri="{FF2B5EF4-FFF2-40B4-BE49-F238E27FC236}">
                <a16:creationId xmlns:a16="http://schemas.microsoft.com/office/drawing/2014/main" id="{2B8E2FC5-9795-48E9-8AFD-348AB693EFB3}"/>
              </a:ext>
            </a:extLst>
          </p:cNvPr>
          <p:cNvSpPr/>
          <p:nvPr/>
        </p:nvSpPr>
        <p:spPr>
          <a:xfrm>
            <a:off x="1297920" y="2156222"/>
            <a:ext cx="9028705" cy="910425"/>
          </a:xfrm>
          <a:prstGeom prst="roundRect">
            <a:avLst/>
          </a:prstGeom>
          <a:solidFill>
            <a:schemeClr val="accent4">
              <a:lumMod val="20000"/>
              <a:lumOff val="80000"/>
              <a:alpha val="3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cs typeface="Arial" panose="020B0604020202020204" pitchFamily="34" charset="0"/>
            </a:endParaRPr>
          </a:p>
        </p:txBody>
      </p:sp>
      <p:sp>
        <p:nvSpPr>
          <p:cNvPr id="14" name="사각형: 둥근 모서리 13">
            <a:extLst>
              <a:ext uri="{FF2B5EF4-FFF2-40B4-BE49-F238E27FC236}">
                <a16:creationId xmlns:a16="http://schemas.microsoft.com/office/drawing/2014/main" id="{8878915E-6CDE-40F9-B391-88EBDC4CF8AF}"/>
              </a:ext>
            </a:extLst>
          </p:cNvPr>
          <p:cNvSpPr/>
          <p:nvPr/>
        </p:nvSpPr>
        <p:spPr>
          <a:xfrm>
            <a:off x="1351722" y="4164364"/>
            <a:ext cx="9028705" cy="910425"/>
          </a:xfrm>
          <a:prstGeom prst="roundRect">
            <a:avLst/>
          </a:prstGeom>
          <a:solidFill>
            <a:schemeClr val="accent6">
              <a:lumMod val="20000"/>
              <a:lumOff val="80000"/>
              <a:alpha val="3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2" name="내용 개체 틀 1">
            <a:extLst>
              <a:ext uri="{FF2B5EF4-FFF2-40B4-BE49-F238E27FC236}">
                <a16:creationId xmlns:a16="http://schemas.microsoft.com/office/drawing/2014/main" id="{19138A8D-D8F3-4AE6-9224-3D1A92B66D67}"/>
              </a:ext>
            </a:extLst>
          </p:cNvPr>
          <p:cNvSpPr>
            <a:spLocks noGrp="1"/>
          </p:cNvSpPr>
          <p:nvPr>
            <p:ph idx="4294967295"/>
          </p:nvPr>
        </p:nvSpPr>
        <p:spPr>
          <a:xfrm>
            <a:off x="389614" y="844331"/>
            <a:ext cx="11545294" cy="5301738"/>
          </a:xfrm>
        </p:spPr>
        <p:txBody>
          <a:bodyPr/>
          <a:lstStyle/>
          <a:p>
            <a:r>
              <a:rPr lang="ko-KR" altLang="en-US"/>
              <a:t>같은 의미의 문장을 다음과 같이 자유롭게 쓸 수 있다</a:t>
            </a:r>
            <a:r>
              <a:rPr lang="en-US" altLang="ko-KR"/>
              <a:t>.</a:t>
            </a:r>
          </a:p>
          <a:p>
            <a:pPr lvl="1"/>
            <a:r>
              <a:rPr lang="ko-KR" altLang="en-US"/>
              <a:t>아래 예제 </a:t>
            </a:r>
            <a:r>
              <a:rPr lang="en-US" altLang="ko-KR"/>
              <a:t>3.</a:t>
            </a:r>
            <a:r>
              <a:rPr lang="ko-KR" altLang="en-US"/>
              <a:t>번의 경우 주어까지 생략했다</a:t>
            </a:r>
            <a:r>
              <a:rPr lang="en-US" altLang="ko-KR"/>
              <a:t>.</a:t>
            </a:r>
            <a:endParaRPr lang="ko-KR" altLang="en-US"/>
          </a:p>
          <a:p>
            <a:endParaRPr lang="ko-KR" altLang="en-US"/>
          </a:p>
        </p:txBody>
      </p:sp>
      <p:sp>
        <p:nvSpPr>
          <p:cNvPr id="480" name="Google Shape;480;p3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lt1"/>
              </a:buClr>
              <a:buSzPts val="3600"/>
              <a:buFont typeface="Arial"/>
              <a:buNone/>
            </a:pPr>
            <a:r>
              <a:rPr lang="en-US" b="1"/>
              <a:t>한국어는 주어 생략은 물론 어순도 중요하지 않다.</a:t>
            </a:r>
            <a:endParaRPr b="1"/>
          </a:p>
        </p:txBody>
      </p:sp>
      <p:sp>
        <p:nvSpPr>
          <p:cNvPr id="484" name="Google Shape;484;p32"/>
          <p:cNvSpPr txBox="1"/>
          <p:nvPr/>
        </p:nvSpPr>
        <p:spPr>
          <a:xfrm>
            <a:off x="3108194" y="2274858"/>
            <a:ext cx="5032696" cy="230828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a:latin typeface="나눔스퀘어 Bold" panose="020B0600000101010101" pitchFamily="50" charset="-127"/>
                <a:ea typeface="나눔스퀘어 Bold" panose="020B0600000101010101" pitchFamily="50" charset="-127"/>
                <a:cs typeface="Arial"/>
                <a:sym typeface="Arial"/>
              </a:rPr>
              <a:t>1. 나는 운동을 했어. 체육관에서.</a:t>
            </a:r>
            <a:endParaRPr>
              <a:latin typeface="나눔스퀘어 Bold" panose="020B0600000101010101" pitchFamily="50" charset="-127"/>
              <a:ea typeface="나눔스퀘어 Bold" panose="020B0600000101010101" pitchFamily="50" charset="-127"/>
            </a:endParaRPr>
          </a:p>
          <a:p>
            <a:pPr marL="0" marR="0" lvl="0" indent="0" algn="l" rtl="0">
              <a:lnSpc>
                <a:spcPct val="150000"/>
              </a:lnSpc>
              <a:spcBef>
                <a:spcPts val="0"/>
              </a:spcBef>
              <a:spcAft>
                <a:spcPts val="0"/>
              </a:spcAft>
              <a:buNone/>
            </a:pPr>
            <a:r>
              <a:rPr lang="en-US" sz="2400" b="1">
                <a:latin typeface="나눔스퀘어 Bold" panose="020B0600000101010101" pitchFamily="50" charset="-127"/>
                <a:ea typeface="나눔스퀘어 Bold" panose="020B0600000101010101" pitchFamily="50" charset="-127"/>
                <a:cs typeface="Arial"/>
                <a:sym typeface="Arial"/>
              </a:rPr>
              <a:t>2. 나는 체육관에서 운동을 했어.</a:t>
            </a:r>
            <a:endParaRPr>
              <a:latin typeface="나눔스퀘어 Bold" panose="020B0600000101010101" pitchFamily="50" charset="-127"/>
              <a:ea typeface="나눔스퀘어 Bold" panose="020B0600000101010101" pitchFamily="50" charset="-127"/>
            </a:endParaRPr>
          </a:p>
          <a:p>
            <a:pPr marL="0" marR="0" lvl="0" indent="0" algn="l" rtl="0">
              <a:lnSpc>
                <a:spcPct val="150000"/>
              </a:lnSpc>
              <a:spcBef>
                <a:spcPts val="0"/>
              </a:spcBef>
              <a:spcAft>
                <a:spcPts val="0"/>
              </a:spcAft>
              <a:buNone/>
            </a:pPr>
            <a:r>
              <a:rPr lang="en-US" sz="2400" b="1">
                <a:latin typeface="나눔스퀘어 Bold" panose="020B0600000101010101" pitchFamily="50" charset="-127"/>
                <a:ea typeface="나눔스퀘어 Bold" panose="020B0600000101010101" pitchFamily="50" charset="-127"/>
                <a:cs typeface="Arial"/>
                <a:sym typeface="Arial"/>
              </a:rPr>
              <a:t>3. (나는) 체육관에서 운동했어.</a:t>
            </a:r>
            <a:endParaRPr>
              <a:latin typeface="나눔스퀘어 Bold" panose="020B0600000101010101" pitchFamily="50" charset="-127"/>
              <a:ea typeface="나눔스퀘어 Bold" panose="020B0600000101010101" pitchFamily="50" charset="-127"/>
            </a:endParaRPr>
          </a:p>
          <a:p>
            <a:pPr marL="0" marR="0" lvl="0" indent="0" algn="l" rtl="0">
              <a:lnSpc>
                <a:spcPct val="150000"/>
              </a:lnSpc>
              <a:spcBef>
                <a:spcPts val="0"/>
              </a:spcBef>
              <a:spcAft>
                <a:spcPts val="0"/>
              </a:spcAft>
              <a:buNone/>
            </a:pPr>
            <a:r>
              <a:rPr lang="en-US" sz="2400" b="1">
                <a:latin typeface="나눔스퀘어 Bold" panose="020B0600000101010101" pitchFamily="50" charset="-127"/>
                <a:ea typeface="나눔스퀘어 Bold" panose="020B0600000101010101" pitchFamily="50" charset="-127"/>
                <a:cs typeface="Arial"/>
                <a:sym typeface="Arial"/>
              </a:rPr>
              <a:t>4. 나는 운동을 체육관에서 했어.</a:t>
            </a:r>
            <a:endParaRPr sz="2400">
              <a:latin typeface="나눔스퀘어 Bold" panose="020B0600000101010101" pitchFamily="50" charset="-127"/>
              <a:ea typeface="나눔스퀘어 Bold" panose="020B0600000101010101" pitchFamily="50" charset="-127"/>
              <a:cs typeface="Arial"/>
              <a:sym typeface="Arial"/>
            </a:endParaRPr>
          </a:p>
        </p:txBody>
      </p:sp>
      <p:sp>
        <p:nvSpPr>
          <p:cNvPr id="485" name="Google Shape;485;p32"/>
          <p:cNvSpPr txBox="1"/>
          <p:nvPr/>
        </p:nvSpPr>
        <p:spPr>
          <a:xfrm>
            <a:off x="995302" y="5081566"/>
            <a:ext cx="104551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뒤에서</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학습할</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다음</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단어를</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예측하는</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Language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Model에게는</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매우</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혼란스러운</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상황</a:t>
            </a:r>
            <a:endParaRPr sz="2000" b="1" dirty="0">
              <a:solidFill>
                <a:srgbClr val="C00000"/>
              </a:solidFill>
              <a:latin typeface="나눔스퀘어 Bold" panose="020B0600000101010101" pitchFamily="50" charset="-127"/>
              <a:ea typeface="나눔스퀘어 Bold" panose="020B0600000101010101" pitchFamily="50" charset="-127"/>
              <a:cs typeface="Arial"/>
              <a:sym typeface="Arial"/>
            </a:endParaRPr>
          </a:p>
        </p:txBody>
      </p:sp>
      <p:sp>
        <p:nvSpPr>
          <p:cNvPr id="7" name="사각형: 둥근 모서리 6">
            <a:extLst>
              <a:ext uri="{FF2B5EF4-FFF2-40B4-BE49-F238E27FC236}">
                <a16:creationId xmlns:a16="http://schemas.microsoft.com/office/drawing/2014/main" id="{6BA62C6A-53E1-43A3-AA46-8CAA86E0D66A}"/>
              </a:ext>
            </a:extLst>
          </p:cNvPr>
          <p:cNvSpPr/>
          <p:nvPr/>
        </p:nvSpPr>
        <p:spPr>
          <a:xfrm>
            <a:off x="2761709" y="2224979"/>
            <a:ext cx="6225341" cy="2540442"/>
          </a:xfrm>
          <a:prstGeom prst="roundRect">
            <a:avLst/>
          </a:prstGeom>
          <a:solidFill>
            <a:schemeClr val="accent4">
              <a:lumMod val="20000"/>
              <a:lumOff val="80000"/>
              <a:alpha val="3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1561B0F-F06D-4B74-AC7D-7805DA83711C}"/>
              </a:ext>
            </a:extLst>
          </p:cNvPr>
          <p:cNvSpPr>
            <a:spLocks noGrp="1"/>
          </p:cNvSpPr>
          <p:nvPr>
            <p:ph type="sldNum" sz="quarter" idx="12"/>
          </p:nvPr>
        </p:nvSpPr>
        <p:spPr/>
        <p:txBody>
          <a:bodyPr/>
          <a:lstStyle/>
          <a:p>
            <a:fld id="{634DECA5-6CD8-44AF-ACED-5DC73A540B1E}" type="slidenum">
              <a:rPr lang="ko-KR" altLang="en-US" smtClean="0"/>
              <a:pPr/>
              <a:t>4</a:t>
            </a:fld>
            <a:endParaRPr lang="ko-KR" altLang="en-US"/>
          </a:p>
        </p:txBody>
      </p:sp>
      <p:sp>
        <p:nvSpPr>
          <p:cNvPr id="4" name="제목 3">
            <a:extLst>
              <a:ext uri="{FF2B5EF4-FFF2-40B4-BE49-F238E27FC236}">
                <a16:creationId xmlns:a16="http://schemas.microsoft.com/office/drawing/2014/main" id="{D206597A-6676-449F-B7D3-145382217D31}"/>
              </a:ext>
            </a:extLst>
          </p:cNvPr>
          <p:cNvSpPr>
            <a:spLocks noGrp="1"/>
          </p:cNvSpPr>
          <p:nvPr>
            <p:ph type="title"/>
          </p:nvPr>
        </p:nvSpPr>
        <p:spPr/>
        <p:txBody>
          <a:bodyPr/>
          <a:lstStyle/>
          <a:p>
            <a:r>
              <a:rPr lang="ko-KR" altLang="en-US"/>
              <a:t>강의 목표와 활용법</a:t>
            </a:r>
          </a:p>
        </p:txBody>
      </p:sp>
      <p:sp>
        <p:nvSpPr>
          <p:cNvPr id="3" name="내용 개체 틀 2">
            <a:extLst>
              <a:ext uri="{FF2B5EF4-FFF2-40B4-BE49-F238E27FC236}">
                <a16:creationId xmlns:a16="http://schemas.microsoft.com/office/drawing/2014/main" id="{08148E33-9980-4983-8D77-76E3E76FB711}"/>
              </a:ext>
            </a:extLst>
          </p:cNvPr>
          <p:cNvSpPr>
            <a:spLocks noGrp="1"/>
          </p:cNvSpPr>
          <p:nvPr>
            <p:ph idx="1"/>
          </p:nvPr>
        </p:nvSpPr>
        <p:spPr/>
        <p:txBody>
          <a:bodyPr/>
          <a:lstStyle/>
          <a:p>
            <a:r>
              <a:rPr lang="ko-KR" altLang="en-US"/>
              <a:t>강의 수준</a:t>
            </a:r>
            <a:endParaRPr lang="en-US" altLang="ko-KR"/>
          </a:p>
          <a:p>
            <a:pPr lvl="1"/>
            <a:r>
              <a:rPr lang="ko-KR" altLang="en-US"/>
              <a:t>자연어 처리에 관심이 많은 초심자를 대상으로 한다</a:t>
            </a:r>
            <a:r>
              <a:rPr lang="en-US" altLang="ko-KR"/>
              <a:t>. </a:t>
            </a:r>
            <a:r>
              <a:rPr lang="ko-KR" altLang="en-US"/>
              <a:t> </a:t>
            </a:r>
            <a:endParaRPr lang="en-US" altLang="ko-KR"/>
          </a:p>
          <a:p>
            <a:pPr lvl="1"/>
            <a:r>
              <a:rPr lang="ko-KR" altLang="en-US"/>
              <a:t>파이썬의 기본문법을 이해고 있고</a:t>
            </a:r>
            <a:r>
              <a:rPr lang="en-US" altLang="ko-KR"/>
              <a:t>, </a:t>
            </a:r>
            <a:r>
              <a:rPr lang="ko-KR" altLang="en-US"/>
              <a:t>딥러닝과 머신러닝에 대한 기초기식이 있는 분 </a:t>
            </a:r>
            <a:endParaRPr lang="en-US" altLang="ko-KR"/>
          </a:p>
          <a:p>
            <a:r>
              <a:rPr lang="ko-KR" altLang="en-US"/>
              <a:t>강의 목표</a:t>
            </a:r>
            <a:endParaRPr lang="en-US" altLang="ko-KR"/>
          </a:p>
          <a:p>
            <a:pPr lvl="1"/>
            <a:r>
              <a:rPr lang="ko-KR" altLang="en-US"/>
              <a:t>텐서플로우의 예제를 통해 직접 코드를 한 줄 한 줄 입력하면 배우는 것을 목표로 한다</a:t>
            </a:r>
            <a:r>
              <a:rPr lang="en-US" altLang="ko-KR"/>
              <a:t>.</a:t>
            </a:r>
          </a:p>
          <a:p>
            <a:pPr lvl="1"/>
            <a:r>
              <a:rPr lang="ko-KR" altLang="en-US"/>
              <a:t>자연어 처리 및 관련 알고리즘에 대한 전반적인 내용은 깊게 다루지는 않는다</a:t>
            </a:r>
            <a:r>
              <a:rPr lang="en-US" altLang="ko-KR"/>
              <a:t>. </a:t>
            </a:r>
            <a:r>
              <a:rPr lang="ko-KR" altLang="en-US"/>
              <a:t>  </a:t>
            </a:r>
            <a:endParaRPr lang="en-US" altLang="ko-KR"/>
          </a:p>
          <a:p>
            <a:r>
              <a:rPr lang="ko-KR" altLang="en-US"/>
              <a:t>강의 특징</a:t>
            </a:r>
            <a:endParaRPr lang="en-US" altLang="ko-KR"/>
          </a:p>
          <a:p>
            <a:pPr lvl="1"/>
            <a:r>
              <a:rPr lang="ko-KR" altLang="en-US"/>
              <a:t>기존 영어 텍스트 데이터 </a:t>
            </a:r>
            <a:r>
              <a:rPr lang="en-US" altLang="ko-KR"/>
              <a:t>(</a:t>
            </a:r>
            <a:r>
              <a:rPr lang="ko-KR" altLang="en-US"/>
              <a:t>예</a:t>
            </a:r>
            <a:r>
              <a:rPr lang="en-US" altLang="ko-KR"/>
              <a:t>, IMDB)</a:t>
            </a:r>
            <a:r>
              <a:rPr lang="ko-KR" altLang="en-US"/>
              <a:t>외 한글 데이터 처리를 위한 접근법까지 다룬다</a:t>
            </a:r>
            <a:r>
              <a:rPr lang="en-US" altLang="ko-KR"/>
              <a:t>. </a:t>
            </a:r>
          </a:p>
          <a:p>
            <a:pPr lvl="1"/>
            <a:r>
              <a:rPr lang="ko-KR" altLang="en-US"/>
              <a:t>자연어 처리 전반에 대한 개념과 사용할 도구를 배운다</a:t>
            </a:r>
            <a:r>
              <a:rPr lang="en-US" altLang="ko-KR"/>
              <a:t>.</a:t>
            </a:r>
          </a:p>
        </p:txBody>
      </p:sp>
    </p:spTree>
    <p:extLst>
      <p:ext uri="{BB962C8B-B14F-4D97-AF65-F5344CB8AC3E}">
        <p14:creationId xmlns:p14="http://schemas.microsoft.com/office/powerpoint/2010/main" val="2648046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C05395C-B0BB-4D8F-BD14-6C02E1E77510}"/>
              </a:ext>
            </a:extLst>
          </p:cNvPr>
          <p:cNvSpPr>
            <a:spLocks noGrp="1"/>
          </p:cNvSpPr>
          <p:nvPr>
            <p:ph type="sldNum" sz="quarter" idx="12"/>
          </p:nvPr>
        </p:nvSpPr>
        <p:spPr/>
        <p:txBody>
          <a:bodyPr/>
          <a:lstStyle/>
          <a:p>
            <a:fld id="{634DECA5-6CD8-44AF-ACED-5DC73A540B1E}" type="slidenum">
              <a:rPr lang="ko-KR" altLang="en-US" smtClean="0"/>
              <a:pPr/>
              <a:t>40</a:t>
            </a:fld>
            <a:endParaRPr lang="ko-KR" altLang="en-US"/>
          </a:p>
        </p:txBody>
      </p:sp>
      <p:sp>
        <p:nvSpPr>
          <p:cNvPr id="4" name="제목 3">
            <a:extLst>
              <a:ext uri="{FF2B5EF4-FFF2-40B4-BE49-F238E27FC236}">
                <a16:creationId xmlns:a16="http://schemas.microsoft.com/office/drawing/2014/main" id="{202AE7CA-C866-45E2-916A-65C76A3C86E5}"/>
              </a:ext>
            </a:extLst>
          </p:cNvPr>
          <p:cNvSpPr>
            <a:spLocks noGrp="1"/>
          </p:cNvSpPr>
          <p:nvPr>
            <p:ph type="title"/>
          </p:nvPr>
        </p:nvSpPr>
        <p:spPr/>
        <p:txBody>
          <a:bodyPr/>
          <a:lstStyle/>
          <a:p>
            <a:r>
              <a:rPr lang="ko-KR" altLang="en-US" dirty="0"/>
              <a:t>한국어는 형태소</a:t>
            </a:r>
            <a:r>
              <a:rPr lang="en-US" altLang="ko-KR" dirty="0"/>
              <a:t>(Morpheme)</a:t>
            </a:r>
            <a:r>
              <a:rPr lang="ko-KR" altLang="en-US" dirty="0"/>
              <a:t>로 </a:t>
            </a:r>
            <a:r>
              <a:rPr lang="ko-KR" altLang="en-US" dirty="0" err="1"/>
              <a:t>토큰화한다</a:t>
            </a:r>
            <a:r>
              <a:rPr lang="en-US" altLang="ko-KR" dirty="0"/>
              <a:t>.</a:t>
            </a:r>
            <a:endParaRPr lang="ko-KR" altLang="en-US" dirty="0"/>
          </a:p>
        </p:txBody>
      </p:sp>
      <p:pic>
        <p:nvPicPr>
          <p:cNvPr id="2050" name="Picture 2" descr="https://heung-bae-lee.github.io/image/Morphs.png">
            <a:extLst>
              <a:ext uri="{FF2B5EF4-FFF2-40B4-BE49-F238E27FC236}">
                <a16:creationId xmlns:a16="http://schemas.microsoft.com/office/drawing/2014/main" id="{BDB030D6-E9FB-42B0-8C70-E7A62C33A41C}"/>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2971" b="18281"/>
          <a:stretch/>
        </p:blipFill>
        <p:spPr bwMode="auto">
          <a:xfrm>
            <a:off x="1372790" y="1569308"/>
            <a:ext cx="8464693" cy="36452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C4E1BC-379D-4814-B721-5B0B8794E076}"/>
              </a:ext>
            </a:extLst>
          </p:cNvPr>
          <p:cNvSpPr txBox="1"/>
          <p:nvPr/>
        </p:nvSpPr>
        <p:spPr>
          <a:xfrm>
            <a:off x="1742302" y="952413"/>
            <a:ext cx="2028119" cy="369332"/>
          </a:xfrm>
          <a:prstGeom prst="rect">
            <a:avLst/>
          </a:prstGeom>
          <a:noFill/>
        </p:spPr>
        <p:txBody>
          <a:bodyPr wrap="none" rtlCol="0">
            <a:spAutoFit/>
          </a:bodyPr>
          <a:lstStyle/>
          <a:p>
            <a:r>
              <a:rPr lang="ko-KR" altLang="en-US" dirty="0">
                <a:solidFill>
                  <a:srgbClr val="C00000"/>
                </a:solidFill>
                <a:latin typeface="12롯데마트드림Bold" panose="02020603020101020101" pitchFamily="18" charset="-127"/>
                <a:ea typeface="12롯데마트드림Bold" panose="02020603020101020101" pitchFamily="18" charset="-127"/>
              </a:rPr>
              <a:t>한국어는 교착어다</a:t>
            </a:r>
            <a:r>
              <a:rPr lang="en-US" altLang="ko-KR" dirty="0">
                <a:solidFill>
                  <a:srgbClr val="C00000"/>
                </a:solidFill>
                <a:latin typeface="12롯데마트드림Bold" panose="02020603020101020101" pitchFamily="18" charset="-127"/>
                <a:ea typeface="12롯데마트드림Bold" panose="02020603020101020101" pitchFamily="18" charset="-127"/>
              </a:rPr>
              <a:t>. </a:t>
            </a:r>
            <a:endParaRPr lang="ko-KR" altLang="en-US" dirty="0">
              <a:solidFill>
                <a:srgbClr val="C00000"/>
              </a:solidFill>
              <a:latin typeface="12롯데마트드림Bold" panose="02020603020101020101" pitchFamily="18" charset="-127"/>
              <a:ea typeface="12롯데마트드림Bold" panose="02020603020101020101" pitchFamily="18" charset="-127"/>
            </a:endParaRPr>
          </a:p>
        </p:txBody>
      </p:sp>
    </p:spTree>
    <p:extLst>
      <p:ext uri="{BB962C8B-B14F-4D97-AF65-F5344CB8AC3E}">
        <p14:creationId xmlns:p14="http://schemas.microsoft.com/office/powerpoint/2010/main" val="2184494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6A834D-B88C-4F2C-B131-AFB1E691070D}"/>
              </a:ext>
            </a:extLst>
          </p:cNvPr>
          <p:cNvSpPr>
            <a:spLocks noGrp="1"/>
          </p:cNvSpPr>
          <p:nvPr>
            <p:ph type="sldNum" sz="quarter" idx="12"/>
          </p:nvPr>
        </p:nvSpPr>
        <p:spPr/>
        <p:txBody>
          <a:bodyPr/>
          <a:lstStyle/>
          <a:p>
            <a:fld id="{634DECA5-6CD8-44AF-ACED-5DC73A540B1E}" type="slidenum">
              <a:rPr lang="ko-KR" altLang="en-US" smtClean="0"/>
              <a:pPr/>
              <a:t>41</a:t>
            </a:fld>
            <a:endParaRPr lang="ko-KR" altLang="en-US"/>
          </a:p>
        </p:txBody>
      </p:sp>
      <p:sp>
        <p:nvSpPr>
          <p:cNvPr id="4" name="제목 3">
            <a:extLst>
              <a:ext uri="{FF2B5EF4-FFF2-40B4-BE49-F238E27FC236}">
                <a16:creationId xmlns:a16="http://schemas.microsoft.com/office/drawing/2014/main" id="{0F5EB20E-EB94-4AFA-BC18-EBFDA279A1E9}"/>
              </a:ext>
            </a:extLst>
          </p:cNvPr>
          <p:cNvSpPr>
            <a:spLocks noGrp="1"/>
          </p:cNvSpPr>
          <p:nvPr>
            <p:ph type="title"/>
          </p:nvPr>
        </p:nvSpPr>
        <p:spPr/>
        <p:txBody>
          <a:bodyPr/>
          <a:lstStyle/>
          <a:p>
            <a:r>
              <a:rPr lang="ko-KR" altLang="en-US" dirty="0"/>
              <a:t>한글 형태소 분석 및 토큰화 </a:t>
            </a:r>
            <a:r>
              <a:rPr lang="en-US" altLang="ko-KR" dirty="0"/>
              <a:t>(</a:t>
            </a:r>
            <a:r>
              <a:rPr lang="ko-KR" altLang="en-US" dirty="0"/>
              <a:t>예제</a:t>
            </a:r>
            <a:r>
              <a:rPr lang="en-US" altLang="ko-KR" dirty="0"/>
              <a:t>)</a:t>
            </a:r>
            <a:r>
              <a:rPr lang="ko-KR" altLang="en-US" dirty="0"/>
              <a:t> </a:t>
            </a:r>
          </a:p>
        </p:txBody>
      </p:sp>
      <p:pic>
        <p:nvPicPr>
          <p:cNvPr id="9" name="Picture 2" descr="https://heung-bae-lee.github.io/image/Morphs_analysis.png">
            <a:extLst>
              <a:ext uri="{FF2B5EF4-FFF2-40B4-BE49-F238E27FC236}">
                <a16:creationId xmlns:a16="http://schemas.microsoft.com/office/drawing/2014/main" id="{FC30022B-A2DF-4F39-97C1-3C2FA94699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62" t="82416" r="2002" b="882"/>
          <a:stretch/>
        </p:blipFill>
        <p:spPr bwMode="auto">
          <a:xfrm>
            <a:off x="837801" y="881448"/>
            <a:ext cx="7095238" cy="88556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AE14029E-B3EB-4A8D-AADF-36859B98E326}"/>
              </a:ext>
            </a:extLst>
          </p:cNvPr>
          <p:cNvGrpSpPr/>
          <p:nvPr/>
        </p:nvGrpSpPr>
        <p:grpSpPr>
          <a:xfrm>
            <a:off x="720024" y="2155536"/>
            <a:ext cx="10430487" cy="2801829"/>
            <a:chOff x="682954" y="1955522"/>
            <a:chExt cx="10430487" cy="2801829"/>
          </a:xfrm>
        </p:grpSpPr>
        <p:pic>
          <p:nvPicPr>
            <p:cNvPr id="3" name="그림 2">
              <a:extLst>
                <a:ext uri="{FF2B5EF4-FFF2-40B4-BE49-F238E27FC236}">
                  <a16:creationId xmlns:a16="http://schemas.microsoft.com/office/drawing/2014/main" id="{369C9DAC-9713-4A05-B723-C7D2253A3EF9}"/>
                </a:ext>
              </a:extLst>
            </p:cNvPr>
            <p:cNvPicPr>
              <a:picLocks noChangeAspect="1"/>
            </p:cNvPicPr>
            <p:nvPr/>
          </p:nvPicPr>
          <p:blipFill>
            <a:blip r:embed="rId3"/>
            <a:stretch>
              <a:fillRect/>
            </a:stretch>
          </p:blipFill>
          <p:spPr>
            <a:xfrm>
              <a:off x="682954" y="1955522"/>
              <a:ext cx="3790978" cy="657230"/>
            </a:xfrm>
            <a:prstGeom prst="rect">
              <a:avLst/>
            </a:prstGeom>
          </p:spPr>
        </p:pic>
        <p:pic>
          <p:nvPicPr>
            <p:cNvPr id="6" name="그림 5">
              <a:extLst>
                <a:ext uri="{FF2B5EF4-FFF2-40B4-BE49-F238E27FC236}">
                  <a16:creationId xmlns:a16="http://schemas.microsoft.com/office/drawing/2014/main" id="{3F66046F-26E8-4AA4-9CF4-7AAF5A6DA926}"/>
                </a:ext>
              </a:extLst>
            </p:cNvPr>
            <p:cNvPicPr>
              <a:picLocks noChangeAspect="1"/>
            </p:cNvPicPr>
            <p:nvPr/>
          </p:nvPicPr>
          <p:blipFill rotWithShape="1">
            <a:blip r:embed="rId4"/>
            <a:srcRect l="3007" b="-596"/>
            <a:stretch/>
          </p:blipFill>
          <p:spPr>
            <a:xfrm>
              <a:off x="682954" y="2716427"/>
              <a:ext cx="10430487" cy="2040924"/>
            </a:xfrm>
            <a:prstGeom prst="rect">
              <a:avLst/>
            </a:prstGeom>
          </p:spPr>
        </p:pic>
      </p:grpSp>
    </p:spTree>
    <p:extLst>
      <p:ext uri="{BB962C8B-B14F-4D97-AF65-F5344CB8AC3E}">
        <p14:creationId xmlns:p14="http://schemas.microsoft.com/office/powerpoint/2010/main" val="422241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D82CAB56-8425-45DE-9C16-2C19D374BF26}"/>
              </a:ext>
            </a:extLst>
          </p:cNvPr>
          <p:cNvSpPr>
            <a:spLocks noGrp="1"/>
          </p:cNvSpPr>
          <p:nvPr>
            <p:ph type="sldNum" sz="quarter" idx="12"/>
          </p:nvPr>
        </p:nvSpPr>
        <p:spPr/>
        <p:txBody>
          <a:bodyPr/>
          <a:lstStyle/>
          <a:p>
            <a:fld id="{634DECA5-6CD8-44AF-ACED-5DC73A540B1E}" type="slidenum">
              <a:rPr lang="ko-KR" altLang="en-US" smtClean="0"/>
              <a:pPr/>
              <a:t>42</a:t>
            </a:fld>
            <a:endParaRPr lang="ko-KR" altLang="en-US"/>
          </a:p>
        </p:txBody>
      </p:sp>
      <p:sp>
        <p:nvSpPr>
          <p:cNvPr id="4" name="제목 3">
            <a:extLst>
              <a:ext uri="{FF2B5EF4-FFF2-40B4-BE49-F238E27FC236}">
                <a16:creationId xmlns:a16="http://schemas.microsoft.com/office/drawing/2014/main" id="{AE81D419-66FD-4462-89D0-FFF01092777E}"/>
              </a:ext>
            </a:extLst>
          </p:cNvPr>
          <p:cNvSpPr>
            <a:spLocks noGrp="1"/>
          </p:cNvSpPr>
          <p:nvPr>
            <p:ph type="title"/>
          </p:nvPr>
        </p:nvSpPr>
        <p:spPr/>
        <p:txBody>
          <a:bodyPr/>
          <a:lstStyle/>
          <a:p>
            <a:r>
              <a:rPr lang="ko-KR" altLang="en-US" dirty="0"/>
              <a:t>텍스트 </a:t>
            </a:r>
            <a:r>
              <a:rPr lang="ko-KR" altLang="en-US" dirty="0" err="1"/>
              <a:t>전처리</a:t>
            </a:r>
            <a:r>
              <a:rPr lang="ko-KR" altLang="en-US" dirty="0"/>
              <a:t> </a:t>
            </a:r>
          </a:p>
        </p:txBody>
      </p:sp>
      <p:sp>
        <p:nvSpPr>
          <p:cNvPr id="2" name="내용 개체 틀 1">
            <a:extLst>
              <a:ext uri="{FF2B5EF4-FFF2-40B4-BE49-F238E27FC236}">
                <a16:creationId xmlns:a16="http://schemas.microsoft.com/office/drawing/2014/main" id="{9A671AB7-FE51-4AE7-A71A-4201B3159674}"/>
              </a:ext>
            </a:extLst>
          </p:cNvPr>
          <p:cNvSpPr>
            <a:spLocks noGrp="1"/>
          </p:cNvSpPr>
          <p:nvPr>
            <p:ph idx="1"/>
          </p:nvPr>
        </p:nvSpPr>
        <p:spPr/>
        <p:txBody>
          <a:bodyPr/>
          <a:lstStyle/>
          <a:p>
            <a:r>
              <a:rPr lang="ko-KR" altLang="en-US" dirty="0"/>
              <a:t>자연어 처리의 시작인 텍스트 전처리는 텍스트를 사용해서 사전에 처리하는 작업이다</a:t>
            </a:r>
            <a:r>
              <a:rPr lang="en-US" altLang="ko-KR" dirty="0"/>
              <a:t>. </a:t>
            </a:r>
          </a:p>
          <a:p>
            <a:pPr lvl="1"/>
            <a:r>
              <a:rPr lang="ko-KR" altLang="en-US" dirty="0"/>
              <a:t>텍스트 </a:t>
            </a:r>
            <a:r>
              <a:rPr lang="ko-KR" altLang="en-US" dirty="0" err="1"/>
              <a:t>전처리</a:t>
            </a:r>
            <a:r>
              <a:rPr lang="ko-KR" altLang="en-US" dirty="0"/>
              <a:t> 과정은 자연어처리에서 절반 이상을 차지한다</a:t>
            </a:r>
            <a:r>
              <a:rPr lang="en-US" altLang="ko-KR" dirty="0"/>
              <a:t>. </a:t>
            </a:r>
          </a:p>
          <a:p>
            <a:endParaRPr lang="ko-KR" altLang="en-US" dirty="0"/>
          </a:p>
        </p:txBody>
      </p:sp>
      <p:pic>
        <p:nvPicPr>
          <p:cNvPr id="5" name="그림 4">
            <a:extLst>
              <a:ext uri="{FF2B5EF4-FFF2-40B4-BE49-F238E27FC236}">
                <a16:creationId xmlns:a16="http://schemas.microsoft.com/office/drawing/2014/main" id="{C4AE4705-DD8E-4807-94A3-EFE173D72081}"/>
              </a:ext>
            </a:extLst>
          </p:cNvPr>
          <p:cNvPicPr>
            <a:picLocks noChangeAspect="1"/>
          </p:cNvPicPr>
          <p:nvPr/>
        </p:nvPicPr>
        <p:blipFill rotWithShape="1">
          <a:blip r:embed="rId2"/>
          <a:srcRect l="1847" t="12951"/>
          <a:stretch/>
        </p:blipFill>
        <p:spPr>
          <a:xfrm>
            <a:off x="1922433" y="1911265"/>
            <a:ext cx="7463503" cy="3447967"/>
          </a:xfrm>
          <a:prstGeom prst="rect">
            <a:avLst/>
          </a:prstGeom>
        </p:spPr>
      </p:pic>
    </p:spTree>
    <p:extLst>
      <p:ext uri="{BB962C8B-B14F-4D97-AF65-F5344CB8AC3E}">
        <p14:creationId xmlns:p14="http://schemas.microsoft.com/office/powerpoint/2010/main" val="1430955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A5B49F5-5EE0-4025-87C8-8AF3B1C8DD8C}"/>
              </a:ext>
            </a:extLst>
          </p:cNvPr>
          <p:cNvSpPr>
            <a:spLocks noGrp="1"/>
          </p:cNvSpPr>
          <p:nvPr>
            <p:ph type="sldNum" sz="quarter" idx="12"/>
          </p:nvPr>
        </p:nvSpPr>
        <p:spPr/>
        <p:txBody>
          <a:bodyPr/>
          <a:lstStyle/>
          <a:p>
            <a:fld id="{634DECA5-6CD8-44AF-ACED-5DC73A540B1E}" type="slidenum">
              <a:rPr lang="ko-KR" altLang="en-US" smtClean="0"/>
              <a:pPr/>
              <a:t>43</a:t>
            </a:fld>
            <a:endParaRPr lang="ko-KR" altLang="en-US"/>
          </a:p>
        </p:txBody>
      </p:sp>
      <p:sp>
        <p:nvSpPr>
          <p:cNvPr id="3" name="제목 2">
            <a:extLst>
              <a:ext uri="{FF2B5EF4-FFF2-40B4-BE49-F238E27FC236}">
                <a16:creationId xmlns:a16="http://schemas.microsoft.com/office/drawing/2014/main" id="{BA14FD3E-DE21-43AE-BDC3-71DA16BEBDFB}"/>
              </a:ext>
            </a:extLst>
          </p:cNvPr>
          <p:cNvSpPr>
            <a:spLocks noGrp="1"/>
          </p:cNvSpPr>
          <p:nvPr>
            <p:ph type="title"/>
          </p:nvPr>
        </p:nvSpPr>
        <p:spPr/>
        <p:txBody>
          <a:bodyPr/>
          <a:lstStyle/>
          <a:p>
            <a:r>
              <a:rPr lang="ko-KR" altLang="en-US"/>
              <a:t>토큰화 </a:t>
            </a:r>
            <a:endParaRPr lang="ko-KR" altLang="en-US" dirty="0"/>
          </a:p>
        </p:txBody>
      </p:sp>
      <p:sp>
        <p:nvSpPr>
          <p:cNvPr id="4" name="내용 개체 틀 3">
            <a:extLst>
              <a:ext uri="{FF2B5EF4-FFF2-40B4-BE49-F238E27FC236}">
                <a16:creationId xmlns:a16="http://schemas.microsoft.com/office/drawing/2014/main" id="{BD6BB6A8-C60F-4685-A67E-41DA203744A1}"/>
              </a:ext>
            </a:extLst>
          </p:cNvPr>
          <p:cNvSpPr>
            <a:spLocks noGrp="1"/>
          </p:cNvSpPr>
          <p:nvPr>
            <p:ph idx="1"/>
          </p:nvPr>
        </p:nvSpPr>
        <p:spPr/>
        <p:txBody>
          <a:bodyPr/>
          <a:lstStyle/>
          <a:p>
            <a:r>
              <a:rPr lang="ko-KR" altLang="en-US" dirty="0"/>
              <a:t>토큰화</a:t>
            </a:r>
            <a:r>
              <a:rPr lang="en-US" altLang="ko-KR" dirty="0"/>
              <a:t>(tokenization)</a:t>
            </a:r>
            <a:r>
              <a:rPr lang="ko-KR" altLang="en-US" dirty="0"/>
              <a:t>은 텍스트를 특정 단위인 토큰</a:t>
            </a:r>
            <a:r>
              <a:rPr lang="en-US" altLang="ko-KR" dirty="0"/>
              <a:t>(token)</a:t>
            </a:r>
            <a:r>
              <a:rPr lang="ko-KR" altLang="en-US" dirty="0"/>
              <a:t>으로 나누는 작업이다</a:t>
            </a:r>
            <a:r>
              <a:rPr lang="en-US" altLang="ko-KR" dirty="0"/>
              <a:t>. </a:t>
            </a:r>
          </a:p>
          <a:p>
            <a:pPr lvl="1"/>
            <a:r>
              <a:rPr lang="ko-KR" altLang="en-US" dirty="0"/>
              <a:t>보통 토큰의 기준을 단어</a:t>
            </a:r>
            <a:r>
              <a:rPr lang="en-US" altLang="ko-KR" dirty="0"/>
              <a:t>(word)</a:t>
            </a:r>
            <a:r>
              <a:rPr lang="ko-KR" altLang="en-US" dirty="0"/>
              <a:t>이다</a:t>
            </a:r>
            <a:r>
              <a:rPr lang="en-US" altLang="ko-KR" dirty="0"/>
              <a:t>. </a:t>
            </a:r>
          </a:p>
          <a:p>
            <a:r>
              <a:rPr lang="en-US" altLang="ko-KR" dirty="0" err="1"/>
              <a:t>text_to_word_sequence</a:t>
            </a:r>
            <a:r>
              <a:rPr lang="en-US" altLang="ko-KR" dirty="0"/>
              <a:t>() </a:t>
            </a:r>
            <a:r>
              <a:rPr lang="ko-KR" altLang="en-US" dirty="0"/>
              <a:t>함수를 이용한 단어 토큰화 </a:t>
            </a:r>
          </a:p>
        </p:txBody>
      </p:sp>
      <p:grpSp>
        <p:nvGrpSpPr>
          <p:cNvPr id="7" name="그룹 6">
            <a:extLst>
              <a:ext uri="{FF2B5EF4-FFF2-40B4-BE49-F238E27FC236}">
                <a16:creationId xmlns:a16="http://schemas.microsoft.com/office/drawing/2014/main" id="{8FFF2E03-9727-4D8D-845A-D11AF36C9334}"/>
              </a:ext>
            </a:extLst>
          </p:cNvPr>
          <p:cNvGrpSpPr/>
          <p:nvPr/>
        </p:nvGrpSpPr>
        <p:grpSpPr>
          <a:xfrm>
            <a:off x="1575605" y="2447918"/>
            <a:ext cx="6981876" cy="2970259"/>
            <a:chOff x="1575605" y="2447918"/>
            <a:chExt cx="6981876" cy="2970259"/>
          </a:xfrm>
        </p:grpSpPr>
        <p:pic>
          <p:nvPicPr>
            <p:cNvPr id="5" name="그림 4">
              <a:extLst>
                <a:ext uri="{FF2B5EF4-FFF2-40B4-BE49-F238E27FC236}">
                  <a16:creationId xmlns:a16="http://schemas.microsoft.com/office/drawing/2014/main" id="{C2B913B6-1DD3-4DF9-9EF3-FA748AC4FB64}"/>
                </a:ext>
              </a:extLst>
            </p:cNvPr>
            <p:cNvPicPr>
              <a:picLocks noChangeAspect="1"/>
            </p:cNvPicPr>
            <p:nvPr/>
          </p:nvPicPr>
          <p:blipFill>
            <a:blip r:embed="rId2"/>
            <a:stretch>
              <a:fillRect/>
            </a:stretch>
          </p:blipFill>
          <p:spPr>
            <a:xfrm>
              <a:off x="1575605" y="2447918"/>
              <a:ext cx="6981876" cy="1962164"/>
            </a:xfrm>
            <a:prstGeom prst="rect">
              <a:avLst/>
            </a:prstGeom>
          </p:spPr>
        </p:pic>
        <p:sp>
          <p:nvSpPr>
            <p:cNvPr id="6" name="TextBox 5">
              <a:extLst>
                <a:ext uri="{FF2B5EF4-FFF2-40B4-BE49-F238E27FC236}">
                  <a16:creationId xmlns:a16="http://schemas.microsoft.com/office/drawing/2014/main" id="{4C16F581-E1CC-4A72-AD8D-96C429FDD639}"/>
                </a:ext>
              </a:extLst>
            </p:cNvPr>
            <p:cNvSpPr txBox="1"/>
            <p:nvPr/>
          </p:nvSpPr>
          <p:spPr>
            <a:xfrm>
              <a:off x="1938678" y="4587180"/>
              <a:ext cx="5884944" cy="830997"/>
            </a:xfrm>
            <a:prstGeom prst="rect">
              <a:avLst/>
            </a:prstGeom>
            <a:noFill/>
          </p:spPr>
          <p:txBody>
            <a:bodyPr wrap="none" rtlCol="0">
              <a:spAutoFit/>
            </a:bodyPr>
            <a:lstStyle/>
            <a:p>
              <a:pPr marL="342900" indent="-342900">
                <a:buAutoNum type="arabicParenR"/>
              </a:pPr>
              <a:r>
                <a:rPr lang="ko-KR" altLang="en-US" sz="1600" dirty="0">
                  <a:solidFill>
                    <a:srgbClr val="C00000"/>
                  </a:solidFill>
                  <a:latin typeface="12롯데마트드림Bold" panose="02020603020101020101" pitchFamily="18" charset="-127"/>
                  <a:ea typeface="12롯데마트드림Bold" panose="02020603020101020101" pitchFamily="18" charset="-127"/>
                </a:rPr>
                <a:t>단어를 공백</a:t>
              </a:r>
              <a:r>
                <a:rPr lang="en-US" altLang="ko-KR" sz="1600" dirty="0">
                  <a:solidFill>
                    <a:srgbClr val="C00000"/>
                  </a:solidFill>
                  <a:latin typeface="12롯데마트드림Bold" panose="02020603020101020101" pitchFamily="18" charset="-127"/>
                  <a:ea typeface="12롯데마트드림Bold" panose="02020603020101020101" pitchFamily="18" charset="-127"/>
                </a:rPr>
                <a:t> </a:t>
              </a:r>
              <a:r>
                <a:rPr lang="ko-KR" altLang="en-US" sz="1600" dirty="0">
                  <a:solidFill>
                    <a:srgbClr val="C00000"/>
                  </a:solidFill>
                  <a:latin typeface="12롯데마트드림Bold" panose="02020603020101020101" pitchFamily="18" charset="-127"/>
                  <a:ea typeface="12롯데마트드림Bold" panose="02020603020101020101" pitchFamily="18" charset="-127"/>
                </a:rPr>
                <a:t>기준으로 분리한다 </a:t>
              </a:r>
              <a:r>
                <a:rPr lang="en-US" altLang="ko-KR" sz="1600" dirty="0">
                  <a:solidFill>
                    <a:srgbClr val="C00000"/>
                  </a:solidFill>
                  <a:latin typeface="12롯데마트드림Bold" panose="02020603020101020101" pitchFamily="18" charset="-127"/>
                  <a:ea typeface="12롯데마트드림Bold" panose="02020603020101020101" pitchFamily="18" charset="-127"/>
                </a:rPr>
                <a:t>(split= ‘ ‘)</a:t>
              </a:r>
            </a:p>
            <a:p>
              <a:pPr marL="342900" indent="-342900">
                <a:buAutoNum type="arabicParenR"/>
              </a:pPr>
              <a:r>
                <a:rPr lang="en-US" altLang="ko-KR" sz="1600" dirty="0">
                  <a:solidFill>
                    <a:srgbClr val="C00000"/>
                  </a:solidFill>
                  <a:latin typeface="12롯데마트드림Bold" panose="02020603020101020101" pitchFamily="18" charset="-127"/>
                  <a:ea typeface="12롯데마트드림Bold" panose="02020603020101020101" pitchFamily="18" charset="-127"/>
                </a:rPr>
                <a:t>‘(</a:t>
              </a:r>
              <a:r>
                <a:rPr lang="ko-KR" altLang="en-US" sz="1600" dirty="0" err="1">
                  <a:solidFill>
                    <a:srgbClr val="C00000"/>
                  </a:solidFill>
                  <a:latin typeface="12롯데마트드림Bold" panose="02020603020101020101" pitchFamily="18" charset="-127"/>
                  <a:ea typeface="12롯데마트드림Bold" panose="02020603020101020101" pitchFamily="18" charset="-127"/>
                </a:rPr>
                <a:t>어퍼스트로피</a:t>
              </a:r>
              <a:r>
                <a:rPr lang="en-US" altLang="ko-KR" sz="1600" dirty="0">
                  <a:solidFill>
                    <a:srgbClr val="C00000"/>
                  </a:solidFill>
                  <a:latin typeface="12롯데마트드림Bold" panose="02020603020101020101" pitchFamily="18" charset="-127"/>
                  <a:ea typeface="12롯데마트드림Bold" panose="02020603020101020101" pitchFamily="18" charset="-127"/>
                </a:rPr>
                <a:t>) </a:t>
              </a:r>
              <a:r>
                <a:rPr lang="ko-KR" altLang="en-US" sz="1600" dirty="0">
                  <a:solidFill>
                    <a:srgbClr val="C00000"/>
                  </a:solidFill>
                  <a:latin typeface="12롯데마트드림Bold" panose="02020603020101020101" pitchFamily="18" charset="-127"/>
                  <a:ea typeface="12롯데마트드림Bold" panose="02020603020101020101" pitchFamily="18" charset="-127"/>
                </a:rPr>
                <a:t>문자를 제외한 구두점과 제어문자를 필터링한다</a:t>
              </a:r>
              <a:r>
                <a:rPr lang="en-US" altLang="ko-KR" sz="1600" dirty="0">
                  <a:solidFill>
                    <a:srgbClr val="C00000"/>
                  </a:solidFill>
                  <a:latin typeface="12롯데마트드림Bold" panose="02020603020101020101" pitchFamily="18" charset="-127"/>
                  <a:ea typeface="12롯데마트드림Bold" panose="02020603020101020101" pitchFamily="18" charset="-127"/>
                </a:rPr>
                <a:t>.</a:t>
              </a:r>
            </a:p>
            <a:p>
              <a:pPr marL="342900" indent="-342900">
                <a:buAutoNum type="arabicParenR"/>
              </a:pPr>
              <a:r>
                <a:rPr lang="ko-KR" altLang="en-US" sz="1600" dirty="0">
                  <a:solidFill>
                    <a:srgbClr val="C00000"/>
                  </a:solidFill>
                  <a:latin typeface="12롯데마트드림Bold" panose="02020603020101020101" pitchFamily="18" charset="-127"/>
                  <a:ea typeface="12롯데마트드림Bold" panose="02020603020101020101" pitchFamily="18" charset="-127"/>
                </a:rPr>
                <a:t>텍스트를 소문자로 변환한다</a:t>
              </a:r>
              <a:r>
                <a:rPr lang="en-US" altLang="ko-KR" sz="1600" dirty="0">
                  <a:solidFill>
                    <a:srgbClr val="C00000"/>
                  </a:solidFill>
                  <a:latin typeface="12롯데마트드림Bold" panose="02020603020101020101" pitchFamily="18" charset="-127"/>
                  <a:ea typeface="12롯데마트드림Bold" panose="02020603020101020101" pitchFamily="18" charset="-127"/>
                </a:rPr>
                <a:t>. </a:t>
              </a:r>
              <a:endParaRPr lang="ko-KR" altLang="en-US" sz="1600" dirty="0">
                <a:solidFill>
                  <a:srgbClr val="C00000"/>
                </a:solidFill>
                <a:latin typeface="12롯데마트드림Bold" panose="02020603020101020101" pitchFamily="18" charset="-127"/>
                <a:ea typeface="12롯데마트드림Bold" panose="02020603020101020101" pitchFamily="18" charset="-127"/>
              </a:endParaRPr>
            </a:p>
          </p:txBody>
        </p:sp>
      </p:grpSp>
    </p:spTree>
    <p:extLst>
      <p:ext uri="{BB962C8B-B14F-4D97-AF65-F5344CB8AC3E}">
        <p14:creationId xmlns:p14="http://schemas.microsoft.com/office/powerpoint/2010/main" val="2536229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561980A2-C868-47A9-A0C9-EDEDC8999B27}"/>
              </a:ext>
            </a:extLst>
          </p:cNvPr>
          <p:cNvSpPr>
            <a:spLocks noGrp="1"/>
          </p:cNvSpPr>
          <p:nvPr>
            <p:ph type="sldNum" sz="quarter" idx="12"/>
          </p:nvPr>
        </p:nvSpPr>
        <p:spPr/>
        <p:txBody>
          <a:bodyPr/>
          <a:lstStyle/>
          <a:p>
            <a:fld id="{634DECA5-6CD8-44AF-ACED-5DC73A540B1E}" type="slidenum">
              <a:rPr lang="ko-KR" altLang="en-US" smtClean="0"/>
              <a:pPr/>
              <a:t>44</a:t>
            </a:fld>
            <a:endParaRPr lang="ko-KR" altLang="en-US"/>
          </a:p>
        </p:txBody>
      </p:sp>
      <p:sp>
        <p:nvSpPr>
          <p:cNvPr id="3" name="제목 2">
            <a:extLst>
              <a:ext uri="{FF2B5EF4-FFF2-40B4-BE49-F238E27FC236}">
                <a16:creationId xmlns:a16="http://schemas.microsoft.com/office/drawing/2014/main" id="{CB4934EF-5C31-43D2-9AF4-869D8F37DE88}"/>
              </a:ext>
            </a:extLst>
          </p:cNvPr>
          <p:cNvSpPr>
            <a:spLocks noGrp="1"/>
          </p:cNvSpPr>
          <p:nvPr>
            <p:ph type="title"/>
          </p:nvPr>
        </p:nvSpPr>
        <p:spPr/>
        <p:txBody>
          <a:bodyPr/>
          <a:lstStyle/>
          <a:p>
            <a:r>
              <a:rPr lang="ko-KR" altLang="en-US" dirty="0"/>
              <a:t>토큰화 예제</a:t>
            </a:r>
            <a:r>
              <a:rPr lang="en-US" altLang="ko-KR" dirty="0"/>
              <a:t> : </a:t>
            </a:r>
            <a:r>
              <a:rPr lang="ko-KR" altLang="en-US" dirty="0"/>
              <a:t>텍스트를 단어 시퀀스로 토큰화 </a:t>
            </a:r>
          </a:p>
        </p:txBody>
      </p:sp>
      <p:pic>
        <p:nvPicPr>
          <p:cNvPr id="5" name="내용 개체 틀 4">
            <a:extLst>
              <a:ext uri="{FF2B5EF4-FFF2-40B4-BE49-F238E27FC236}">
                <a16:creationId xmlns:a16="http://schemas.microsoft.com/office/drawing/2014/main" id="{8207EEC7-1434-40BF-877E-6EFDA67BD031}"/>
              </a:ext>
            </a:extLst>
          </p:cNvPr>
          <p:cNvPicPr>
            <a:picLocks noGrp="1" noChangeAspect="1"/>
          </p:cNvPicPr>
          <p:nvPr>
            <p:ph idx="1"/>
          </p:nvPr>
        </p:nvPicPr>
        <p:blipFill>
          <a:blip r:embed="rId2"/>
          <a:stretch>
            <a:fillRect/>
          </a:stretch>
        </p:blipFill>
        <p:spPr>
          <a:xfrm>
            <a:off x="2545607" y="894219"/>
            <a:ext cx="7391454" cy="1685937"/>
          </a:xfrm>
          <a:prstGeom prst="rect">
            <a:avLst/>
          </a:prstGeom>
        </p:spPr>
      </p:pic>
      <p:sp>
        <p:nvSpPr>
          <p:cNvPr id="6" name="TextBox 5">
            <a:extLst>
              <a:ext uri="{FF2B5EF4-FFF2-40B4-BE49-F238E27FC236}">
                <a16:creationId xmlns:a16="http://schemas.microsoft.com/office/drawing/2014/main" id="{FC7AB96B-9BC0-4135-8019-1A1D30177EAD}"/>
              </a:ext>
            </a:extLst>
          </p:cNvPr>
          <p:cNvSpPr txBox="1"/>
          <p:nvPr/>
        </p:nvSpPr>
        <p:spPr>
          <a:xfrm>
            <a:off x="2358640" y="2820910"/>
            <a:ext cx="7578421" cy="338554"/>
          </a:xfrm>
          <a:prstGeom prst="rect">
            <a:avLst/>
          </a:prstGeom>
          <a:noFill/>
        </p:spPr>
        <p:txBody>
          <a:bodyPr wrap="none" rtlCol="0">
            <a:spAutoFit/>
          </a:bodyPr>
          <a:lstStyle/>
          <a:p>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r>
              <a:rPr lang="ko-KR" altLang="en-US" sz="1600" dirty="0">
                <a:solidFill>
                  <a:srgbClr val="0070C0"/>
                </a:solidFill>
                <a:latin typeface="12롯데마트드림Bold" panose="02020603020101020101" pitchFamily="18" charset="-127"/>
                <a:ea typeface="12롯데마트드림Bold" panose="02020603020101020101" pitchFamily="18" charset="-127"/>
              </a:rPr>
              <a:t>와 같은 구두점을 제거 뒤에 ‘</a:t>
            </a:r>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r>
              <a:rPr lang="ko-KR" altLang="en-US" sz="1600" dirty="0">
                <a:solidFill>
                  <a:srgbClr val="0070C0"/>
                </a:solidFill>
                <a:latin typeface="12롯데마트드림Bold" panose="02020603020101020101" pitchFamily="18" charset="-127"/>
                <a:ea typeface="12롯데마트드림Bold" panose="02020603020101020101" pitchFamily="18" charset="-127"/>
              </a:rPr>
              <a:t>공백문자</a:t>
            </a:r>
            <a:r>
              <a:rPr lang="en-US" altLang="ko-KR" sz="1600" dirty="0">
                <a:solidFill>
                  <a:srgbClr val="0070C0"/>
                </a:solidFill>
                <a:latin typeface="12롯데마트드림Bold" panose="02020603020101020101" pitchFamily="18" charset="-127"/>
                <a:ea typeface="12롯데마트드림Bold" panose="02020603020101020101" pitchFamily="18" charset="-127"/>
              </a:rPr>
              <a:t>, whitespace)</a:t>
            </a:r>
            <a:r>
              <a:rPr lang="ko-KR" altLang="en-US" sz="1600" dirty="0">
                <a:solidFill>
                  <a:srgbClr val="0070C0"/>
                </a:solidFill>
                <a:latin typeface="12롯데마트드림Bold" panose="02020603020101020101" pitchFamily="18" charset="-127"/>
                <a:ea typeface="12롯데마트드림Bold" panose="02020603020101020101" pitchFamily="18" charset="-127"/>
              </a:rPr>
              <a:t>을 기준으로 단어 </a:t>
            </a:r>
            <a:r>
              <a:rPr lang="ko-KR" altLang="en-US" sz="1600" dirty="0" err="1">
                <a:solidFill>
                  <a:srgbClr val="0070C0"/>
                </a:solidFill>
                <a:latin typeface="12롯데마트드림Bold" panose="02020603020101020101" pitchFamily="18" charset="-127"/>
                <a:ea typeface="12롯데마트드림Bold" panose="02020603020101020101" pitchFamily="18" charset="-127"/>
              </a:rPr>
              <a:t>토큰화하였다</a:t>
            </a:r>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endParaRPr lang="ko-KR" altLang="en-US" sz="1600" dirty="0">
              <a:solidFill>
                <a:srgbClr val="0070C0"/>
              </a:solidFill>
              <a:latin typeface="12롯데마트드림Bold" panose="02020603020101020101" pitchFamily="18" charset="-127"/>
              <a:ea typeface="12롯데마트드림Bold" panose="02020603020101020101" pitchFamily="18" charset="-127"/>
            </a:endParaRPr>
          </a:p>
        </p:txBody>
      </p:sp>
      <p:pic>
        <p:nvPicPr>
          <p:cNvPr id="7" name="그림 6">
            <a:extLst>
              <a:ext uri="{FF2B5EF4-FFF2-40B4-BE49-F238E27FC236}">
                <a16:creationId xmlns:a16="http://schemas.microsoft.com/office/drawing/2014/main" id="{D5974A66-978F-4D3F-BD1A-C76CB89330BE}"/>
              </a:ext>
            </a:extLst>
          </p:cNvPr>
          <p:cNvPicPr>
            <a:picLocks noChangeAspect="1"/>
          </p:cNvPicPr>
          <p:nvPr/>
        </p:nvPicPr>
        <p:blipFill>
          <a:blip r:embed="rId3"/>
          <a:stretch>
            <a:fillRect/>
          </a:stretch>
        </p:blipFill>
        <p:spPr>
          <a:xfrm>
            <a:off x="2545607" y="3525536"/>
            <a:ext cx="6305596" cy="1647837"/>
          </a:xfrm>
          <a:prstGeom prst="rect">
            <a:avLst/>
          </a:prstGeom>
        </p:spPr>
      </p:pic>
      <p:sp>
        <p:nvSpPr>
          <p:cNvPr id="8" name="TextBox 7">
            <a:extLst>
              <a:ext uri="{FF2B5EF4-FFF2-40B4-BE49-F238E27FC236}">
                <a16:creationId xmlns:a16="http://schemas.microsoft.com/office/drawing/2014/main" id="{E877B130-3210-4EC8-B201-D24C7902AEA1}"/>
              </a:ext>
            </a:extLst>
          </p:cNvPr>
          <p:cNvSpPr txBox="1"/>
          <p:nvPr/>
        </p:nvSpPr>
        <p:spPr>
          <a:xfrm>
            <a:off x="2545607" y="5430886"/>
            <a:ext cx="5881738" cy="584775"/>
          </a:xfrm>
          <a:prstGeom prst="rect">
            <a:avLst/>
          </a:prstGeom>
          <a:noFill/>
        </p:spPr>
        <p:txBody>
          <a:bodyPr wrap="none" rtlCol="0">
            <a:spAutoFit/>
          </a:bodyPr>
          <a:lstStyle/>
          <a:p>
            <a:r>
              <a:rPr lang="ko-KR" altLang="en-US" sz="1600" dirty="0">
                <a:solidFill>
                  <a:srgbClr val="0070C0"/>
                </a:solidFill>
                <a:latin typeface="12롯데마트드림Bold" panose="02020603020101020101" pitchFamily="18" charset="-127"/>
                <a:ea typeface="12롯데마트드림Bold" panose="02020603020101020101" pitchFamily="18" charset="-127"/>
              </a:rPr>
              <a:t>알파벳을 소문자로 바꾸면서 마침표나 쉼표 등의 구두점을 제거한다</a:t>
            </a:r>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p>
          <a:p>
            <a:r>
              <a:rPr lang="ko-KR" altLang="en-US" sz="1600" dirty="0">
                <a:solidFill>
                  <a:srgbClr val="0070C0"/>
                </a:solidFill>
                <a:latin typeface="12롯데마트드림Bold" panose="02020603020101020101" pitchFamily="18" charset="-127"/>
                <a:ea typeface="12롯데마트드림Bold" panose="02020603020101020101" pitchFamily="18" charset="-127"/>
              </a:rPr>
              <a:t>하지만 </a:t>
            </a:r>
            <a:r>
              <a:rPr lang="en-US" altLang="ko-KR" sz="1600" dirty="0">
                <a:solidFill>
                  <a:srgbClr val="0070C0"/>
                </a:solidFill>
                <a:latin typeface="12롯데마트드림Bold" panose="02020603020101020101" pitchFamily="18" charset="-127"/>
                <a:ea typeface="12롯데마트드림Bold" panose="02020603020101020101" pitchFamily="18" charset="-127"/>
              </a:rPr>
              <a:t>‘</a:t>
            </a:r>
            <a:r>
              <a:rPr lang="ko-KR" altLang="en-US" sz="1600" dirty="0">
                <a:solidFill>
                  <a:srgbClr val="0070C0"/>
                </a:solidFill>
                <a:latin typeface="12롯데마트드림Bold" panose="02020603020101020101" pitchFamily="18" charset="-127"/>
                <a:ea typeface="12롯데마트드림Bold" panose="02020603020101020101" pitchFamily="18" charset="-127"/>
              </a:rPr>
              <a:t>는 보존하고 있다</a:t>
            </a:r>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endParaRPr lang="ko-KR" altLang="en-US" sz="1600" dirty="0">
              <a:solidFill>
                <a:srgbClr val="0070C0"/>
              </a:solidFill>
              <a:latin typeface="12롯데마트드림Bold" panose="02020603020101020101" pitchFamily="18" charset="-127"/>
              <a:ea typeface="12롯데마트드림Bold" panose="02020603020101020101" pitchFamily="18" charset="-127"/>
            </a:endParaRPr>
          </a:p>
        </p:txBody>
      </p:sp>
      <p:sp>
        <p:nvSpPr>
          <p:cNvPr id="9" name="직사각형 8">
            <a:extLst>
              <a:ext uri="{FF2B5EF4-FFF2-40B4-BE49-F238E27FC236}">
                <a16:creationId xmlns:a16="http://schemas.microsoft.com/office/drawing/2014/main" id="{9FB12E88-9226-4A05-B698-22C613FD20BD}"/>
              </a:ext>
            </a:extLst>
          </p:cNvPr>
          <p:cNvSpPr/>
          <p:nvPr/>
        </p:nvSpPr>
        <p:spPr>
          <a:xfrm>
            <a:off x="828055" y="1208882"/>
            <a:ext cx="1364476" cy="369332"/>
          </a:xfrm>
          <a:prstGeom prst="rect">
            <a:avLst/>
          </a:prstGeom>
        </p:spPr>
        <p:txBody>
          <a:bodyPr wrap="none">
            <a:spAutoFit/>
          </a:bodyPr>
          <a:lstStyle/>
          <a:p>
            <a:r>
              <a:rPr lang="ko-KR" altLang="en-US" dirty="0">
                <a:solidFill>
                  <a:srgbClr val="C00000"/>
                </a:solidFill>
                <a:latin typeface="12롯데마트드림Bold" panose="02020603020101020101" pitchFamily="18" charset="-127"/>
                <a:ea typeface="12롯데마트드림Bold" panose="02020603020101020101" pitchFamily="18" charset="-127"/>
              </a:rPr>
              <a:t>한글 토큰화 </a:t>
            </a:r>
            <a:endParaRPr lang="ko-KR" altLang="en-US" dirty="0">
              <a:solidFill>
                <a:srgbClr val="C00000"/>
              </a:solidFill>
            </a:endParaRPr>
          </a:p>
        </p:txBody>
      </p:sp>
      <p:sp>
        <p:nvSpPr>
          <p:cNvPr id="10" name="직사각형 9">
            <a:extLst>
              <a:ext uri="{FF2B5EF4-FFF2-40B4-BE49-F238E27FC236}">
                <a16:creationId xmlns:a16="http://schemas.microsoft.com/office/drawing/2014/main" id="{DC406091-F3A3-4443-909A-F1383555A363}"/>
              </a:ext>
            </a:extLst>
          </p:cNvPr>
          <p:cNvSpPr/>
          <p:nvPr/>
        </p:nvSpPr>
        <p:spPr>
          <a:xfrm>
            <a:off x="828055" y="3619022"/>
            <a:ext cx="1364476" cy="369332"/>
          </a:xfrm>
          <a:prstGeom prst="rect">
            <a:avLst/>
          </a:prstGeom>
        </p:spPr>
        <p:txBody>
          <a:bodyPr wrap="none">
            <a:spAutoFit/>
          </a:bodyPr>
          <a:lstStyle/>
          <a:p>
            <a:r>
              <a:rPr lang="ko-KR" altLang="en-US" dirty="0">
                <a:solidFill>
                  <a:srgbClr val="C00000"/>
                </a:solidFill>
                <a:latin typeface="12롯데마트드림Bold" panose="02020603020101020101" pitchFamily="18" charset="-127"/>
                <a:ea typeface="12롯데마트드림Bold" panose="02020603020101020101" pitchFamily="18" charset="-127"/>
              </a:rPr>
              <a:t>영어 토큰화 </a:t>
            </a:r>
            <a:endParaRPr lang="ko-KR" altLang="en-US" dirty="0">
              <a:solidFill>
                <a:srgbClr val="C00000"/>
              </a:solidFill>
            </a:endParaRPr>
          </a:p>
        </p:txBody>
      </p:sp>
    </p:spTree>
    <p:extLst>
      <p:ext uri="{BB962C8B-B14F-4D97-AF65-F5344CB8AC3E}">
        <p14:creationId xmlns:p14="http://schemas.microsoft.com/office/powerpoint/2010/main" val="4124807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3C36C310-AFC0-4132-BFA8-251E1A15AFA4}"/>
              </a:ext>
            </a:extLst>
          </p:cNvPr>
          <p:cNvSpPr>
            <a:spLocks noGrp="1"/>
          </p:cNvSpPr>
          <p:nvPr>
            <p:ph type="sldNum" sz="quarter" idx="12"/>
          </p:nvPr>
        </p:nvSpPr>
        <p:spPr/>
        <p:txBody>
          <a:bodyPr/>
          <a:lstStyle/>
          <a:p>
            <a:fld id="{634DECA5-6CD8-44AF-ACED-5DC73A540B1E}" type="slidenum">
              <a:rPr lang="ko-KR" altLang="en-US" smtClean="0"/>
              <a:pPr/>
              <a:t>45</a:t>
            </a:fld>
            <a:endParaRPr lang="ko-KR" altLang="en-US"/>
          </a:p>
        </p:txBody>
      </p:sp>
      <p:sp>
        <p:nvSpPr>
          <p:cNvPr id="3" name="내용 개체 틀 2">
            <a:extLst>
              <a:ext uri="{FF2B5EF4-FFF2-40B4-BE49-F238E27FC236}">
                <a16:creationId xmlns:a16="http://schemas.microsoft.com/office/drawing/2014/main" id="{F708E677-A906-4FD6-9474-4B9230301AF9}"/>
              </a:ext>
            </a:extLst>
          </p:cNvPr>
          <p:cNvSpPr>
            <a:spLocks noGrp="1"/>
          </p:cNvSpPr>
          <p:nvPr>
            <p:ph idx="4294967295"/>
          </p:nvPr>
        </p:nvSpPr>
        <p:spPr>
          <a:xfrm>
            <a:off x="389614" y="844331"/>
            <a:ext cx="11545294" cy="5301738"/>
          </a:xfrm>
        </p:spPr>
        <p:txBody>
          <a:bodyPr/>
          <a:lstStyle/>
          <a:p>
            <a:r>
              <a:rPr lang="ko-KR" altLang="en-US"/>
              <a:t>불용어</a:t>
            </a:r>
            <a:r>
              <a:rPr lang="en-US" altLang="ko-KR"/>
              <a:t>(stopword)</a:t>
            </a:r>
            <a:r>
              <a:rPr lang="ko-KR" altLang="en-US"/>
              <a:t>는 자주 등장하지만 분석을 하는 것에 있어서는 큰 도움이 안되는 단어이다</a:t>
            </a:r>
            <a:r>
              <a:rPr lang="en-US" altLang="ko-KR"/>
              <a:t>. </a:t>
            </a:r>
          </a:p>
          <a:p>
            <a:pPr lvl="1"/>
            <a:r>
              <a:rPr lang="en-US" altLang="ko-KR"/>
              <a:t>NLTK</a:t>
            </a:r>
            <a:r>
              <a:rPr lang="ko-KR" altLang="en-US"/>
              <a:t>에서 </a:t>
            </a:r>
            <a:r>
              <a:rPr lang="en-US" altLang="ko-KR"/>
              <a:t>100</a:t>
            </a:r>
            <a:r>
              <a:rPr lang="ko-KR" altLang="en-US"/>
              <a:t>여개의 영어 단어들을 불용어로 미리 정의하였음</a:t>
            </a:r>
            <a:r>
              <a:rPr lang="en-US" altLang="ko-KR"/>
              <a:t>. </a:t>
            </a:r>
          </a:p>
          <a:p>
            <a:pPr lvl="2"/>
            <a:r>
              <a:rPr lang="ko-KR" altLang="en-US"/>
              <a:t>불용어 예제</a:t>
            </a:r>
            <a:r>
              <a:rPr lang="en-US" altLang="ko-KR"/>
              <a:t>: I, my, me, over, </a:t>
            </a:r>
            <a:r>
              <a:rPr lang="ko-KR" altLang="en-US"/>
              <a:t>조사</a:t>
            </a:r>
            <a:r>
              <a:rPr lang="en-US" altLang="ko-KR"/>
              <a:t>, </a:t>
            </a:r>
            <a:r>
              <a:rPr lang="ko-KR" altLang="en-US"/>
              <a:t>접미사 등 </a:t>
            </a:r>
          </a:p>
        </p:txBody>
      </p:sp>
      <p:sp>
        <p:nvSpPr>
          <p:cNvPr id="4" name="제목 3">
            <a:extLst>
              <a:ext uri="{FF2B5EF4-FFF2-40B4-BE49-F238E27FC236}">
                <a16:creationId xmlns:a16="http://schemas.microsoft.com/office/drawing/2014/main" id="{7C123062-B321-4A69-B135-EA2231C1A63B}"/>
              </a:ext>
            </a:extLst>
          </p:cNvPr>
          <p:cNvSpPr>
            <a:spLocks noGrp="1"/>
          </p:cNvSpPr>
          <p:nvPr>
            <p:ph type="title"/>
          </p:nvPr>
        </p:nvSpPr>
        <p:spPr/>
        <p:txBody>
          <a:bodyPr>
            <a:normAutofit/>
          </a:bodyPr>
          <a:lstStyle/>
          <a:p>
            <a:r>
              <a:rPr lang="ko-KR" altLang="en-US"/>
              <a:t>불용어</a:t>
            </a:r>
            <a:r>
              <a:rPr lang="en-US" altLang="ko-KR"/>
              <a:t>(Stopword)</a:t>
            </a:r>
            <a:endParaRPr lang="ko-KR" altLang="en-US"/>
          </a:p>
        </p:txBody>
      </p:sp>
      <p:pic>
        <p:nvPicPr>
          <p:cNvPr id="5" name="그림 4">
            <a:extLst>
              <a:ext uri="{FF2B5EF4-FFF2-40B4-BE49-F238E27FC236}">
                <a16:creationId xmlns:a16="http://schemas.microsoft.com/office/drawing/2014/main" id="{C3E55F32-5088-43B1-B499-E76043DCCBA6}"/>
              </a:ext>
            </a:extLst>
          </p:cNvPr>
          <p:cNvPicPr>
            <a:picLocks noChangeAspect="1"/>
          </p:cNvPicPr>
          <p:nvPr/>
        </p:nvPicPr>
        <p:blipFill rotWithShape="1">
          <a:blip r:embed="rId2"/>
          <a:srcRect r="28487" b="23243"/>
          <a:stretch/>
        </p:blipFill>
        <p:spPr>
          <a:xfrm>
            <a:off x="1039617" y="2667018"/>
            <a:ext cx="4395100" cy="2154364"/>
          </a:xfrm>
          <a:prstGeom prst="rect">
            <a:avLst/>
          </a:prstGeom>
        </p:spPr>
      </p:pic>
      <p:pic>
        <p:nvPicPr>
          <p:cNvPr id="6" name="그림 5">
            <a:extLst>
              <a:ext uri="{FF2B5EF4-FFF2-40B4-BE49-F238E27FC236}">
                <a16:creationId xmlns:a16="http://schemas.microsoft.com/office/drawing/2014/main" id="{5DFD29BC-8ED5-4ED3-BC47-6A3BD1560F3D}"/>
              </a:ext>
            </a:extLst>
          </p:cNvPr>
          <p:cNvPicPr>
            <a:picLocks noChangeAspect="1"/>
          </p:cNvPicPr>
          <p:nvPr/>
        </p:nvPicPr>
        <p:blipFill>
          <a:blip r:embed="rId3"/>
          <a:stretch>
            <a:fillRect/>
          </a:stretch>
        </p:blipFill>
        <p:spPr>
          <a:xfrm rot="16200000">
            <a:off x="7242660" y="1300223"/>
            <a:ext cx="2981117" cy="4395100"/>
          </a:xfrm>
          <a:prstGeom prst="rect">
            <a:avLst/>
          </a:prstGeom>
          <a:ln w="28575">
            <a:solidFill>
              <a:schemeClr val="accent6">
                <a:lumMod val="75000"/>
              </a:schemeClr>
            </a:solidFill>
          </a:ln>
        </p:spPr>
      </p:pic>
      <p:pic>
        <p:nvPicPr>
          <p:cNvPr id="7" name="그림 6">
            <a:extLst>
              <a:ext uri="{FF2B5EF4-FFF2-40B4-BE49-F238E27FC236}">
                <a16:creationId xmlns:a16="http://schemas.microsoft.com/office/drawing/2014/main" id="{B6BFFC9F-20A4-49FB-AE88-5E615D1C0424}"/>
              </a:ext>
            </a:extLst>
          </p:cNvPr>
          <p:cNvPicPr>
            <a:picLocks noChangeAspect="1"/>
          </p:cNvPicPr>
          <p:nvPr/>
        </p:nvPicPr>
        <p:blipFill rotWithShape="1">
          <a:blip r:embed="rId2"/>
          <a:srcRect t="82877" r="1480"/>
          <a:stretch/>
        </p:blipFill>
        <p:spPr>
          <a:xfrm>
            <a:off x="894565" y="5262222"/>
            <a:ext cx="7296531" cy="579153"/>
          </a:xfrm>
          <a:prstGeom prst="rect">
            <a:avLst/>
          </a:prstGeom>
        </p:spPr>
      </p:pic>
    </p:spTree>
    <p:extLst>
      <p:ext uri="{BB962C8B-B14F-4D97-AF65-F5344CB8AC3E}">
        <p14:creationId xmlns:p14="http://schemas.microsoft.com/office/powerpoint/2010/main" val="2792746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9D1C25E-7C90-47E0-874D-1B0702F40A52}"/>
              </a:ext>
            </a:extLst>
          </p:cNvPr>
          <p:cNvSpPr>
            <a:spLocks noGrp="1"/>
          </p:cNvSpPr>
          <p:nvPr>
            <p:ph type="sldNum" sz="quarter" idx="12"/>
          </p:nvPr>
        </p:nvSpPr>
        <p:spPr>
          <a:xfrm>
            <a:off x="9721795" y="6360784"/>
            <a:ext cx="2146852" cy="365125"/>
          </a:xfrm>
        </p:spPr>
        <p:txBody>
          <a:bodyPr/>
          <a:lstStyle/>
          <a:p>
            <a:fld id="{634DECA5-6CD8-44AF-ACED-5DC73A540B1E}" type="slidenum">
              <a:rPr lang="ko-KR" altLang="en-US" smtClean="0"/>
              <a:pPr/>
              <a:t>46</a:t>
            </a:fld>
            <a:endParaRPr lang="ko-KR" altLang="en-US"/>
          </a:p>
        </p:txBody>
      </p:sp>
      <p:sp>
        <p:nvSpPr>
          <p:cNvPr id="3" name="제목 2">
            <a:extLst>
              <a:ext uri="{FF2B5EF4-FFF2-40B4-BE49-F238E27FC236}">
                <a16:creationId xmlns:a16="http://schemas.microsoft.com/office/drawing/2014/main" id="{FEF96E0C-1970-48F7-8CDC-199DAD0C8488}"/>
              </a:ext>
            </a:extLst>
          </p:cNvPr>
          <p:cNvSpPr>
            <a:spLocks noGrp="1"/>
          </p:cNvSpPr>
          <p:nvPr>
            <p:ph type="title"/>
          </p:nvPr>
        </p:nvSpPr>
        <p:spPr/>
        <p:txBody>
          <a:bodyPr/>
          <a:lstStyle/>
          <a:p>
            <a:r>
              <a:rPr lang="ko-KR" altLang="en-US"/>
              <a:t>정수 </a:t>
            </a:r>
            <a:r>
              <a:rPr lang="ko-KR" altLang="en-US" dirty="0"/>
              <a:t>인코딩</a:t>
            </a:r>
            <a:r>
              <a:rPr lang="en-US" altLang="ko-KR" dirty="0"/>
              <a:t>(Integer encoding)</a:t>
            </a:r>
            <a:endParaRPr lang="ko-KR" altLang="en-US" dirty="0"/>
          </a:p>
        </p:txBody>
      </p:sp>
      <p:sp>
        <p:nvSpPr>
          <p:cNvPr id="4" name="내용 개체 틀 3">
            <a:extLst>
              <a:ext uri="{FF2B5EF4-FFF2-40B4-BE49-F238E27FC236}">
                <a16:creationId xmlns:a16="http://schemas.microsoft.com/office/drawing/2014/main" id="{9F9799DB-4C2A-4E19-9A4E-C09E339BE1DD}"/>
              </a:ext>
            </a:extLst>
          </p:cNvPr>
          <p:cNvSpPr>
            <a:spLocks noGrp="1"/>
          </p:cNvSpPr>
          <p:nvPr>
            <p:ph idx="1"/>
          </p:nvPr>
        </p:nvSpPr>
        <p:spPr>
          <a:xfrm>
            <a:off x="157098" y="881948"/>
            <a:ext cx="11545294" cy="5301738"/>
          </a:xfrm>
        </p:spPr>
        <p:txBody>
          <a:bodyPr/>
          <a:lstStyle/>
          <a:p>
            <a:r>
              <a:rPr lang="ko-KR" altLang="en-US"/>
              <a:t>정수 인코딩이란 </a:t>
            </a:r>
            <a:endParaRPr lang="en-US" altLang="ko-KR"/>
          </a:p>
          <a:p>
            <a:pPr lvl="1"/>
            <a:r>
              <a:rPr lang="ko-KR" altLang="en-US"/>
              <a:t>단어에 정수를 부여하는 방법으로</a:t>
            </a:r>
            <a:r>
              <a:rPr lang="en-US" altLang="ko-KR"/>
              <a:t>, </a:t>
            </a:r>
            <a:r>
              <a:rPr lang="ko-KR" altLang="en-US"/>
              <a:t>단어 빈도수가 높은 순으로 낮은 정수를 부여한다</a:t>
            </a:r>
            <a:r>
              <a:rPr lang="en-US" altLang="ko-KR"/>
              <a:t>.</a:t>
            </a:r>
          </a:p>
          <a:p>
            <a:r>
              <a:rPr lang="en-US" altLang="ko-KR"/>
              <a:t> Tokenizer() : </a:t>
            </a:r>
            <a:r>
              <a:rPr lang="ko-KR" altLang="en-US"/>
              <a:t>문장으로부터 단어를 토큰화와 정수 인코딩한다</a:t>
            </a:r>
            <a:r>
              <a:rPr lang="en-US" altLang="ko-KR"/>
              <a:t>. </a:t>
            </a:r>
          </a:p>
          <a:p>
            <a:pPr lvl="1"/>
            <a:r>
              <a:rPr lang="ko-KR" altLang="en-US"/>
              <a:t>이 함수는 단어와 숫자의 키</a:t>
            </a:r>
            <a:r>
              <a:rPr lang="en-US" altLang="ko-KR"/>
              <a:t>(Key)-</a:t>
            </a:r>
            <a:r>
              <a:rPr lang="ko-KR" altLang="en-US"/>
              <a:t>값</a:t>
            </a:r>
            <a:r>
              <a:rPr lang="en-US" altLang="ko-KR"/>
              <a:t>(Value) </a:t>
            </a:r>
            <a:r>
              <a:rPr lang="ko-KR" altLang="en-US"/>
              <a:t>쌍의 딕셔너리로 반환한다</a:t>
            </a:r>
            <a:r>
              <a:rPr lang="en-US" altLang="ko-KR"/>
              <a:t>. </a:t>
            </a:r>
            <a:r>
              <a:rPr lang="ko-KR" altLang="en-US"/>
              <a:t> </a:t>
            </a:r>
            <a:r>
              <a:rPr lang="en-US" altLang="ko-KR"/>
              <a:t>  </a:t>
            </a:r>
          </a:p>
        </p:txBody>
      </p:sp>
      <p:grpSp>
        <p:nvGrpSpPr>
          <p:cNvPr id="10" name="그룹 9">
            <a:extLst>
              <a:ext uri="{FF2B5EF4-FFF2-40B4-BE49-F238E27FC236}">
                <a16:creationId xmlns:a16="http://schemas.microsoft.com/office/drawing/2014/main" id="{331AAC6D-86BA-4E3D-9925-1E075277CBDF}"/>
              </a:ext>
            </a:extLst>
          </p:cNvPr>
          <p:cNvGrpSpPr/>
          <p:nvPr/>
        </p:nvGrpSpPr>
        <p:grpSpPr>
          <a:xfrm>
            <a:off x="1565563" y="2651760"/>
            <a:ext cx="9060873" cy="2859417"/>
            <a:chOff x="1936865" y="2128058"/>
            <a:chExt cx="9060873" cy="2859417"/>
          </a:xfrm>
        </p:grpSpPr>
        <p:grpSp>
          <p:nvGrpSpPr>
            <p:cNvPr id="7" name="그룹 6">
              <a:extLst>
                <a:ext uri="{FF2B5EF4-FFF2-40B4-BE49-F238E27FC236}">
                  <a16:creationId xmlns:a16="http://schemas.microsoft.com/office/drawing/2014/main" id="{D2075E5C-2B19-4BEF-A2A9-E75B1B944404}"/>
                </a:ext>
              </a:extLst>
            </p:cNvPr>
            <p:cNvGrpSpPr/>
            <p:nvPr/>
          </p:nvGrpSpPr>
          <p:grpSpPr>
            <a:xfrm>
              <a:off x="1936865" y="2128058"/>
              <a:ext cx="9060873" cy="2859417"/>
              <a:chOff x="553054" y="2052627"/>
              <a:chExt cx="8934896" cy="2752745"/>
            </a:xfrm>
          </p:grpSpPr>
          <p:pic>
            <p:nvPicPr>
              <p:cNvPr id="5" name="그림 4">
                <a:extLst>
                  <a:ext uri="{FF2B5EF4-FFF2-40B4-BE49-F238E27FC236}">
                    <a16:creationId xmlns:a16="http://schemas.microsoft.com/office/drawing/2014/main" id="{888FBA98-65D6-4D28-9849-5592CC6DDCEA}"/>
                  </a:ext>
                </a:extLst>
              </p:cNvPr>
              <p:cNvPicPr>
                <a:picLocks noChangeAspect="1"/>
              </p:cNvPicPr>
              <p:nvPr/>
            </p:nvPicPr>
            <p:blipFill>
              <a:blip r:embed="rId2"/>
              <a:stretch>
                <a:fillRect/>
              </a:stretch>
            </p:blipFill>
            <p:spPr>
              <a:xfrm>
                <a:off x="553054" y="2052627"/>
                <a:ext cx="6743749" cy="2752745"/>
              </a:xfrm>
              <a:prstGeom prst="rect">
                <a:avLst/>
              </a:prstGeom>
            </p:spPr>
          </p:pic>
          <p:sp>
            <p:nvSpPr>
              <p:cNvPr id="6" name="직사각형 5">
                <a:extLst>
                  <a:ext uri="{FF2B5EF4-FFF2-40B4-BE49-F238E27FC236}">
                    <a16:creationId xmlns:a16="http://schemas.microsoft.com/office/drawing/2014/main" id="{FB730AC4-2C8D-4393-9753-267F991AFA06}"/>
                  </a:ext>
                </a:extLst>
              </p:cNvPr>
              <p:cNvSpPr/>
              <p:nvPr/>
            </p:nvSpPr>
            <p:spPr>
              <a:xfrm>
                <a:off x="5064086" y="3242204"/>
                <a:ext cx="4423864" cy="307777"/>
              </a:xfrm>
              <a:prstGeom prst="rect">
                <a:avLst/>
              </a:prstGeom>
              <a:solidFill>
                <a:schemeClr val="accent4">
                  <a:lumMod val="20000"/>
                  <a:lumOff val="80000"/>
                </a:schemeClr>
              </a:solidFill>
            </p:spPr>
            <p:txBody>
              <a:bodyPr wrap="square">
                <a:spAutoFit/>
              </a:bodyPr>
              <a:lstStyle/>
              <a:p>
                <a:r>
                  <a:rPr lang="en-US" altLang="ko-KR" sz="1400">
                    <a:solidFill>
                      <a:srgbClr val="0070C0"/>
                    </a:solidFill>
                    <a:latin typeface="12롯데마트드림Medium" panose="02020603020101020101" pitchFamily="18" charset="-127"/>
                    <a:ea typeface="12롯데마트드림Medium" panose="02020603020101020101" pitchFamily="18" charset="-127"/>
                  </a:rPr>
                  <a:t>num_words</a:t>
                </a:r>
                <a:r>
                  <a:rPr lang="ko-KR" altLang="en-US" sz="1400">
                    <a:solidFill>
                      <a:srgbClr val="0070C0"/>
                    </a:solidFill>
                    <a:latin typeface="12롯데마트드림Medium" panose="02020603020101020101" pitchFamily="18" charset="-127"/>
                    <a:ea typeface="12롯데마트드림Medium" panose="02020603020101020101" pitchFamily="18" charset="-127"/>
                  </a:rPr>
                  <a:t>는 빈도수가 높은 상위 몇 개의 단어만을 사용</a:t>
                </a:r>
              </a:p>
            </p:txBody>
          </p:sp>
        </p:grpSp>
        <p:sp>
          <p:nvSpPr>
            <p:cNvPr id="8" name="직사각형 7">
              <a:extLst>
                <a:ext uri="{FF2B5EF4-FFF2-40B4-BE49-F238E27FC236}">
                  <a16:creationId xmlns:a16="http://schemas.microsoft.com/office/drawing/2014/main" id="{6E886D6C-FD9D-4CF9-8DCD-2C3AD99AC91E}"/>
                </a:ext>
              </a:extLst>
            </p:cNvPr>
            <p:cNvSpPr/>
            <p:nvPr/>
          </p:nvSpPr>
          <p:spPr>
            <a:xfrm>
              <a:off x="8319581" y="4602433"/>
              <a:ext cx="2063015" cy="319704"/>
            </a:xfrm>
            <a:prstGeom prst="rect">
              <a:avLst/>
            </a:prstGeom>
            <a:solidFill>
              <a:schemeClr val="accent4">
                <a:lumMod val="20000"/>
                <a:lumOff val="80000"/>
              </a:schemeClr>
            </a:solidFill>
          </p:spPr>
          <p:txBody>
            <a:bodyPr wrap="square">
              <a:spAutoFit/>
            </a:bodyPr>
            <a:lstStyle/>
            <a:p>
              <a:r>
                <a:rPr lang="en-US" altLang="ko-KR" sz="1400">
                  <a:solidFill>
                    <a:srgbClr val="0070C0"/>
                  </a:solidFill>
                  <a:latin typeface="12롯데마트드림Bold" panose="02020603020101020101" pitchFamily="18" charset="-127"/>
                  <a:ea typeface="12롯데마트드림Bold" panose="02020603020101020101" pitchFamily="18" charset="-127"/>
                </a:rPr>
                <a:t>Key-Value</a:t>
              </a:r>
              <a:r>
                <a:rPr lang="en-US" altLang="ko-KR" sz="1400" dirty="0">
                  <a:solidFill>
                    <a:srgbClr val="0070C0"/>
                  </a:solidFill>
                  <a:latin typeface="12롯데마트드림Bold" panose="02020603020101020101" pitchFamily="18" charset="-127"/>
                  <a:ea typeface="12롯데마트드림Bold" panose="02020603020101020101" pitchFamily="18" charset="-127"/>
                </a:rPr>
                <a:t>(</a:t>
              </a:r>
              <a:r>
                <a:rPr lang="ko-KR" altLang="en-US" sz="1400" dirty="0">
                  <a:solidFill>
                    <a:srgbClr val="0070C0"/>
                  </a:solidFill>
                  <a:latin typeface="12롯데마트드림Bold" panose="02020603020101020101" pitchFamily="18" charset="-127"/>
                  <a:ea typeface="12롯데마트드림Bold" panose="02020603020101020101" pitchFamily="18" charset="-127"/>
                </a:rPr>
                <a:t>키</a:t>
              </a:r>
              <a:r>
                <a:rPr lang="en-US" altLang="ko-KR" sz="1400" dirty="0">
                  <a:solidFill>
                    <a:srgbClr val="0070C0"/>
                  </a:solidFill>
                  <a:latin typeface="12롯데마트드림Bold" panose="02020603020101020101" pitchFamily="18" charset="-127"/>
                  <a:ea typeface="12롯데마트드림Bold" panose="02020603020101020101" pitchFamily="18" charset="-127"/>
                </a:rPr>
                <a:t>-</a:t>
              </a:r>
              <a:r>
                <a:rPr lang="ko-KR" altLang="en-US" sz="1400" dirty="0">
                  <a:solidFill>
                    <a:srgbClr val="0070C0"/>
                  </a:solidFill>
                  <a:latin typeface="12롯데마트드림Bold" panose="02020603020101020101" pitchFamily="18" charset="-127"/>
                  <a:ea typeface="12롯데마트드림Bold" panose="02020603020101020101" pitchFamily="18" charset="-127"/>
                </a:rPr>
                <a:t>값</a:t>
              </a:r>
              <a:r>
                <a:rPr lang="en-US" altLang="ko-KR" sz="1400">
                  <a:solidFill>
                    <a:srgbClr val="0070C0"/>
                  </a:solidFill>
                  <a:latin typeface="12롯데마트드림Bold" panose="02020603020101020101" pitchFamily="18" charset="-127"/>
                  <a:ea typeface="12롯데마트드림Bold" panose="02020603020101020101" pitchFamily="18" charset="-127"/>
                </a:rPr>
                <a:t>) </a:t>
              </a:r>
              <a:r>
                <a:rPr lang="ko-KR" altLang="en-US" sz="1400">
                  <a:solidFill>
                    <a:srgbClr val="0070C0"/>
                  </a:solidFill>
                  <a:latin typeface="12롯데마트드림Bold" panose="02020603020101020101" pitchFamily="18" charset="-127"/>
                  <a:ea typeface="12롯데마트드림Bold" panose="02020603020101020101" pitchFamily="18" charset="-127"/>
                </a:rPr>
                <a:t>쌍</a:t>
              </a:r>
              <a:endParaRPr lang="ko-KR" altLang="en-US" sz="1400" dirty="0"/>
            </a:p>
          </p:txBody>
        </p:sp>
        <p:sp>
          <p:nvSpPr>
            <p:cNvPr id="9" name="직사각형 8">
              <a:extLst>
                <a:ext uri="{FF2B5EF4-FFF2-40B4-BE49-F238E27FC236}">
                  <a16:creationId xmlns:a16="http://schemas.microsoft.com/office/drawing/2014/main" id="{F1306D81-C7A1-4A55-8533-8D9822F2AF15}"/>
                </a:ext>
              </a:extLst>
            </p:cNvPr>
            <p:cNvSpPr/>
            <p:nvPr/>
          </p:nvSpPr>
          <p:spPr>
            <a:xfrm>
              <a:off x="6523288" y="3897256"/>
              <a:ext cx="3638428" cy="319704"/>
            </a:xfrm>
            <a:prstGeom prst="rect">
              <a:avLst/>
            </a:prstGeom>
            <a:solidFill>
              <a:schemeClr val="bg1"/>
            </a:solidFill>
          </p:spPr>
          <p:txBody>
            <a:bodyPr wrap="square">
              <a:spAutoFit/>
            </a:bodyPr>
            <a:lstStyle/>
            <a:p>
              <a:r>
                <a:rPr lang="ko-KR" altLang="en-US" sz="1400">
                  <a:solidFill>
                    <a:srgbClr val="0070C0"/>
                  </a:solidFill>
                  <a:latin typeface="12롯데마트드림Bold" panose="02020603020101020101" pitchFamily="18" charset="-127"/>
                  <a:ea typeface="12롯데마트드림Bold" panose="02020603020101020101" pitchFamily="18" charset="-127"/>
                </a:rPr>
                <a:t>문자 </a:t>
              </a:r>
              <a:r>
                <a:rPr lang="ko-KR" altLang="en-US" sz="1400" dirty="0">
                  <a:solidFill>
                    <a:srgbClr val="0070C0"/>
                  </a:solidFill>
                  <a:latin typeface="12롯데마트드림Bold" panose="02020603020101020101" pitchFamily="18" charset="-127"/>
                  <a:ea typeface="12롯데마트드림Bold" panose="02020603020101020101" pitchFamily="18" charset="-127"/>
                </a:rPr>
                <a:t>데이터를 </a:t>
              </a:r>
              <a:r>
                <a:rPr lang="ko-KR" altLang="en-US" sz="1400" dirty="0" err="1">
                  <a:solidFill>
                    <a:srgbClr val="0070C0"/>
                  </a:solidFill>
                  <a:latin typeface="12롯데마트드림Bold" panose="02020603020101020101" pitchFamily="18" charset="-127"/>
                  <a:ea typeface="12롯데마트드림Bold" panose="02020603020101020101" pitchFamily="18" charset="-127"/>
                </a:rPr>
                <a:t>입력받아서</a:t>
              </a:r>
              <a:r>
                <a:rPr lang="ko-KR" altLang="en-US" sz="1400" dirty="0">
                  <a:solidFill>
                    <a:srgbClr val="0070C0"/>
                  </a:solidFill>
                  <a:latin typeface="12롯데마트드림Bold" panose="02020603020101020101" pitchFamily="18" charset="-127"/>
                  <a:ea typeface="12롯데마트드림Bold" panose="02020603020101020101" pitchFamily="18" charset="-127"/>
                </a:rPr>
                <a:t> 리스트 형태로 변환 </a:t>
              </a:r>
              <a:endParaRPr lang="ko-KR" altLang="en-US" sz="1400" dirty="0"/>
            </a:p>
          </p:txBody>
        </p:sp>
      </p:grpSp>
    </p:spTree>
    <p:extLst>
      <p:ext uri="{BB962C8B-B14F-4D97-AF65-F5344CB8AC3E}">
        <p14:creationId xmlns:p14="http://schemas.microsoft.com/office/powerpoint/2010/main" val="4131766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BC929738-E991-4497-BBB9-5A0FA9FA40D5}"/>
              </a:ext>
            </a:extLst>
          </p:cNvPr>
          <p:cNvSpPr>
            <a:spLocks noGrp="1"/>
          </p:cNvSpPr>
          <p:nvPr>
            <p:ph type="sldNum" sz="quarter" idx="12"/>
          </p:nvPr>
        </p:nvSpPr>
        <p:spPr/>
        <p:txBody>
          <a:bodyPr/>
          <a:lstStyle/>
          <a:p>
            <a:fld id="{634DECA5-6CD8-44AF-ACED-5DC73A540B1E}" type="slidenum">
              <a:rPr lang="ko-KR" altLang="en-US" smtClean="0"/>
              <a:pPr/>
              <a:t>47</a:t>
            </a:fld>
            <a:endParaRPr lang="ko-KR" altLang="en-US"/>
          </a:p>
        </p:txBody>
      </p:sp>
      <p:sp>
        <p:nvSpPr>
          <p:cNvPr id="3" name="내용 개체 틀 2">
            <a:extLst>
              <a:ext uri="{FF2B5EF4-FFF2-40B4-BE49-F238E27FC236}">
                <a16:creationId xmlns:a16="http://schemas.microsoft.com/office/drawing/2014/main" id="{5B0C06FE-5DB4-4647-971F-7A37E4982FA2}"/>
              </a:ext>
            </a:extLst>
          </p:cNvPr>
          <p:cNvSpPr>
            <a:spLocks noGrp="1"/>
          </p:cNvSpPr>
          <p:nvPr>
            <p:ph idx="4294967295"/>
          </p:nvPr>
        </p:nvSpPr>
        <p:spPr>
          <a:xfrm>
            <a:off x="389614" y="844331"/>
            <a:ext cx="11545294" cy="5301738"/>
          </a:xfrm>
        </p:spPr>
        <p:txBody>
          <a:bodyPr/>
          <a:lstStyle/>
          <a:p>
            <a:r>
              <a:rPr lang="en-US" altLang="ko-KR" b="1"/>
              <a:t>'</a:t>
            </a:r>
            <a:r>
              <a:rPr lang="ko-KR" altLang="en-US" b="1"/>
              <a:t>원</a:t>
            </a:r>
            <a:r>
              <a:rPr lang="en-US" altLang="ko-KR" b="1"/>
              <a:t>-</a:t>
            </a:r>
            <a:r>
              <a:rPr lang="ko-KR" altLang="en-US" b="1"/>
              <a:t>핫</a:t>
            </a:r>
            <a:r>
              <a:rPr lang="en-US" altLang="ko-KR" b="1"/>
              <a:t>(one-hot)</a:t>
            </a:r>
            <a:r>
              <a:rPr lang="ko-KR" altLang="en-US" b="1"/>
              <a:t>＇이라는 의미는 이진 벡터 중에 하나만 </a:t>
            </a:r>
            <a:r>
              <a:rPr lang="en-US" altLang="ko-KR" b="1"/>
              <a:t>1</a:t>
            </a:r>
            <a:r>
              <a:rPr lang="ko-KR" altLang="en-US" b="1"/>
              <a:t>이고 나머지는 모두 </a:t>
            </a:r>
            <a:r>
              <a:rPr lang="en-US" altLang="ko-KR" b="1"/>
              <a:t>0</a:t>
            </a:r>
            <a:r>
              <a:rPr lang="ko-KR" altLang="en-US" b="1"/>
              <a:t>이라는 것의 의미한다</a:t>
            </a:r>
            <a:r>
              <a:rPr lang="en-US" altLang="ko-KR" b="1"/>
              <a:t>. </a:t>
            </a:r>
          </a:p>
          <a:p>
            <a:pPr lvl="1"/>
            <a:r>
              <a:rPr lang="ko-KR" altLang="en-US"/>
              <a:t>중복은 </a:t>
            </a:r>
            <a:r>
              <a:rPr lang="ko-KR" altLang="en-US" dirty="0"/>
              <a:t>카운트하지 않은 단어들의 집합이다</a:t>
            </a:r>
            <a:r>
              <a:rPr lang="en-US" altLang="ko-KR"/>
              <a:t>. </a:t>
            </a:r>
            <a:endParaRPr lang="ko-KR" altLang="en-US" dirty="0"/>
          </a:p>
        </p:txBody>
      </p:sp>
      <p:sp>
        <p:nvSpPr>
          <p:cNvPr id="4" name="제목 3">
            <a:extLst>
              <a:ext uri="{FF2B5EF4-FFF2-40B4-BE49-F238E27FC236}">
                <a16:creationId xmlns:a16="http://schemas.microsoft.com/office/drawing/2014/main" id="{7E4DA386-D172-441A-A875-EB1174C4E977}"/>
              </a:ext>
            </a:extLst>
          </p:cNvPr>
          <p:cNvSpPr>
            <a:spLocks noGrp="1"/>
          </p:cNvSpPr>
          <p:nvPr>
            <p:ph type="title"/>
          </p:nvPr>
        </p:nvSpPr>
        <p:spPr/>
        <p:txBody>
          <a:bodyPr/>
          <a:lstStyle/>
          <a:p>
            <a:r>
              <a:rPr lang="ko-KR" altLang="en-US"/>
              <a:t>원</a:t>
            </a:r>
            <a:r>
              <a:rPr lang="en-US" altLang="ko-KR" dirty="0"/>
              <a:t>-</a:t>
            </a:r>
            <a:r>
              <a:rPr lang="ko-KR" altLang="en-US" dirty="0"/>
              <a:t>핫 인코딩</a:t>
            </a:r>
            <a:r>
              <a:rPr lang="en-US" altLang="ko-KR" dirty="0"/>
              <a:t>(One-Hot encoding)</a:t>
            </a:r>
            <a:endParaRPr lang="ko-KR" altLang="en-US" dirty="0"/>
          </a:p>
        </p:txBody>
      </p:sp>
      <p:grpSp>
        <p:nvGrpSpPr>
          <p:cNvPr id="41" name="그룹 40">
            <a:extLst>
              <a:ext uri="{FF2B5EF4-FFF2-40B4-BE49-F238E27FC236}">
                <a16:creationId xmlns:a16="http://schemas.microsoft.com/office/drawing/2014/main" id="{19BC2E5F-468C-4F3F-B6CF-3D56C8DEBEAB}"/>
              </a:ext>
            </a:extLst>
          </p:cNvPr>
          <p:cNvGrpSpPr/>
          <p:nvPr/>
        </p:nvGrpSpPr>
        <p:grpSpPr>
          <a:xfrm>
            <a:off x="3357237" y="2038956"/>
            <a:ext cx="4405494" cy="3326147"/>
            <a:chOff x="913434" y="2754494"/>
            <a:chExt cx="3213691" cy="2271043"/>
          </a:xfrm>
        </p:grpSpPr>
        <p:pic>
          <p:nvPicPr>
            <p:cNvPr id="42" name="내용 개체 틀 8">
              <a:extLst>
                <a:ext uri="{FF2B5EF4-FFF2-40B4-BE49-F238E27FC236}">
                  <a16:creationId xmlns:a16="http://schemas.microsoft.com/office/drawing/2014/main" id="{D18AFF7D-B601-4609-82B4-A06A86ABF6AD}"/>
                </a:ext>
              </a:extLst>
            </p:cNvPr>
            <p:cNvPicPr>
              <a:picLocks noChangeAspect="1"/>
            </p:cNvPicPr>
            <p:nvPr/>
          </p:nvPicPr>
          <p:blipFill>
            <a:blip r:embed="rId2"/>
            <a:stretch>
              <a:fillRect/>
            </a:stretch>
          </p:blipFill>
          <p:spPr>
            <a:xfrm>
              <a:off x="913434" y="3123826"/>
              <a:ext cx="3213691" cy="1901711"/>
            </a:xfrm>
            <a:prstGeom prst="rect">
              <a:avLst/>
            </a:prstGeom>
          </p:spPr>
        </p:pic>
        <p:sp>
          <p:nvSpPr>
            <p:cNvPr id="43" name="TextBox 42">
              <a:extLst>
                <a:ext uri="{FF2B5EF4-FFF2-40B4-BE49-F238E27FC236}">
                  <a16:creationId xmlns:a16="http://schemas.microsoft.com/office/drawing/2014/main" id="{7878BCEA-F06F-4709-A355-54E18FBDED15}"/>
                </a:ext>
              </a:extLst>
            </p:cNvPr>
            <p:cNvSpPr txBox="1"/>
            <p:nvPr/>
          </p:nvSpPr>
          <p:spPr>
            <a:xfrm>
              <a:off x="1520890" y="2754494"/>
              <a:ext cx="2194832" cy="369332"/>
            </a:xfrm>
            <a:prstGeom prst="rect">
              <a:avLst/>
            </a:prstGeom>
            <a:noFill/>
          </p:spPr>
          <p:txBody>
            <a:bodyPr wrap="none" rtlCol="0">
              <a:spAutoFit/>
            </a:bodyPr>
            <a:lstStyle/>
            <a:p>
              <a:r>
                <a:rPr lang="en-US" altLang="ko-KR"/>
                <a:t>One-Hot embeddings</a:t>
              </a:r>
              <a:endParaRPr lang="ko-KR" altLang="en-US"/>
            </a:p>
          </p:txBody>
        </p:sp>
      </p:grpSp>
    </p:spTree>
    <p:extLst>
      <p:ext uri="{BB962C8B-B14F-4D97-AF65-F5344CB8AC3E}">
        <p14:creationId xmlns:p14="http://schemas.microsoft.com/office/powerpoint/2010/main" val="882856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5D148546-7B96-4A65-A997-B72F683FDEA4}"/>
              </a:ext>
            </a:extLst>
          </p:cNvPr>
          <p:cNvSpPr>
            <a:spLocks noGrp="1"/>
          </p:cNvSpPr>
          <p:nvPr>
            <p:ph type="sldNum" sz="quarter" idx="12"/>
          </p:nvPr>
        </p:nvSpPr>
        <p:spPr/>
        <p:txBody>
          <a:bodyPr/>
          <a:lstStyle/>
          <a:p>
            <a:fld id="{634DECA5-6CD8-44AF-ACED-5DC73A540B1E}" type="slidenum">
              <a:rPr lang="ko-KR" altLang="en-US" smtClean="0"/>
              <a:pPr/>
              <a:t>48</a:t>
            </a:fld>
            <a:endParaRPr lang="ko-KR" altLang="en-US"/>
          </a:p>
        </p:txBody>
      </p:sp>
      <p:sp>
        <p:nvSpPr>
          <p:cNvPr id="4" name="제목 3">
            <a:extLst>
              <a:ext uri="{FF2B5EF4-FFF2-40B4-BE49-F238E27FC236}">
                <a16:creationId xmlns:a16="http://schemas.microsoft.com/office/drawing/2014/main" id="{81317C2D-E108-4E2B-8A4E-668469AFB8D5}"/>
              </a:ext>
            </a:extLst>
          </p:cNvPr>
          <p:cNvSpPr>
            <a:spLocks noGrp="1"/>
          </p:cNvSpPr>
          <p:nvPr>
            <p:ph type="title"/>
          </p:nvPr>
        </p:nvSpPr>
        <p:spPr/>
        <p:txBody>
          <a:bodyPr/>
          <a:lstStyle/>
          <a:p>
            <a:r>
              <a:rPr lang="ko-KR" altLang="en-US"/>
              <a:t>원핫 인코딩의 한계</a:t>
            </a:r>
          </a:p>
        </p:txBody>
      </p:sp>
      <p:sp>
        <p:nvSpPr>
          <p:cNvPr id="8" name="내용 개체 틀 7">
            <a:extLst>
              <a:ext uri="{FF2B5EF4-FFF2-40B4-BE49-F238E27FC236}">
                <a16:creationId xmlns:a16="http://schemas.microsoft.com/office/drawing/2014/main" id="{EE635FAC-EEB1-4501-B4FA-D0420CE5C385}"/>
              </a:ext>
            </a:extLst>
          </p:cNvPr>
          <p:cNvSpPr>
            <a:spLocks noGrp="1"/>
          </p:cNvSpPr>
          <p:nvPr>
            <p:ph idx="13"/>
          </p:nvPr>
        </p:nvSpPr>
        <p:spPr>
          <a:xfrm>
            <a:off x="389614" y="911535"/>
            <a:ext cx="11545294" cy="5301738"/>
          </a:xfrm>
        </p:spPr>
        <p:txBody>
          <a:bodyPr/>
          <a:lstStyle/>
          <a:p>
            <a:r>
              <a:rPr lang="ko-KR" altLang="en-US"/>
              <a:t>첫째</a:t>
            </a:r>
            <a:r>
              <a:rPr lang="en-US" altLang="ko-KR"/>
              <a:t>, </a:t>
            </a:r>
            <a:r>
              <a:rPr lang="ko-KR" altLang="en-US"/>
              <a:t>단어 간의 관계나 유사성을 전혀 표현 할 수 없다</a:t>
            </a:r>
            <a:endParaRPr lang="en-US" altLang="ko-KR"/>
          </a:p>
          <a:p>
            <a:r>
              <a:rPr lang="ko-KR" altLang="en-US"/>
              <a:t>둘째</a:t>
            </a:r>
            <a:r>
              <a:rPr lang="en-US" altLang="ko-KR"/>
              <a:t>, </a:t>
            </a:r>
            <a:r>
              <a:rPr lang="ko-KR" altLang="en-US"/>
              <a:t>단어의 집합이 커질 수록 벡터의 차원이 매우 커지며</a:t>
            </a:r>
            <a:r>
              <a:rPr lang="en-US" altLang="ko-KR"/>
              <a:t>, </a:t>
            </a:r>
            <a:r>
              <a:rPr lang="ko-KR" altLang="en-US"/>
              <a:t>이는 저장 공간이 계속 늘어나는 단점이 있다</a:t>
            </a:r>
            <a:r>
              <a:rPr lang="en-US" altLang="ko-KR"/>
              <a:t>. </a:t>
            </a:r>
            <a:endParaRPr lang="ko-KR" altLang="en-US"/>
          </a:p>
        </p:txBody>
      </p:sp>
      <p:grpSp>
        <p:nvGrpSpPr>
          <p:cNvPr id="13" name="그룹 12">
            <a:extLst>
              <a:ext uri="{FF2B5EF4-FFF2-40B4-BE49-F238E27FC236}">
                <a16:creationId xmlns:a16="http://schemas.microsoft.com/office/drawing/2014/main" id="{9BC18D30-4326-4BB2-BA9A-25B60AB1131B}"/>
              </a:ext>
            </a:extLst>
          </p:cNvPr>
          <p:cNvGrpSpPr/>
          <p:nvPr/>
        </p:nvGrpSpPr>
        <p:grpSpPr>
          <a:xfrm>
            <a:off x="2584928" y="2058886"/>
            <a:ext cx="5699577" cy="3887579"/>
            <a:chOff x="4862675" y="2058886"/>
            <a:chExt cx="5699577" cy="3887579"/>
          </a:xfrm>
        </p:grpSpPr>
        <p:pic>
          <p:nvPicPr>
            <p:cNvPr id="1030" name="Picture 6" descr="Visual demonstration of one-hot encoding: ‘Man’ (5391), ‘Woman’ (9853), ‘King’ (4914), ‘Queen’ (7157), ‘Apple’ (456), and ‘Orange’ (6257). Each word from this vocabulary is assigned a unique index and represented as a high-dimensional vector, indicating its position in the linguistic space. The image highlights the sparsity of one-hot vectors and their key limitation - the inability to capture and represent the inherent semantic relationships between different words.">
              <a:extLst>
                <a:ext uri="{FF2B5EF4-FFF2-40B4-BE49-F238E27FC236}">
                  <a16:creationId xmlns:a16="http://schemas.microsoft.com/office/drawing/2014/main" id="{1D5548FC-42D8-4EF5-B6BF-EA39B0480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675" y="2693676"/>
              <a:ext cx="5699577" cy="3252789"/>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069FD7D5-A447-4622-A811-8E8BD32B6AC2}"/>
                </a:ext>
              </a:extLst>
            </p:cNvPr>
            <p:cNvPicPr>
              <a:picLocks noChangeAspect="1"/>
            </p:cNvPicPr>
            <p:nvPr/>
          </p:nvPicPr>
          <p:blipFill rotWithShape="1">
            <a:blip r:embed="rId3"/>
            <a:srcRect l="71297" t="65743" r="22260" b="10030"/>
            <a:stretch/>
          </p:blipFill>
          <p:spPr>
            <a:xfrm>
              <a:off x="8104773" y="2177234"/>
              <a:ext cx="382555" cy="550507"/>
            </a:xfrm>
            <a:prstGeom prst="rect">
              <a:avLst/>
            </a:prstGeom>
          </p:spPr>
        </p:pic>
        <p:pic>
          <p:nvPicPr>
            <p:cNvPr id="17" name="그림 16">
              <a:extLst>
                <a:ext uri="{FF2B5EF4-FFF2-40B4-BE49-F238E27FC236}">
                  <a16:creationId xmlns:a16="http://schemas.microsoft.com/office/drawing/2014/main" id="{7292E5EB-22FE-4A98-B956-E7643B31B421}"/>
                </a:ext>
              </a:extLst>
            </p:cNvPr>
            <p:cNvPicPr>
              <a:picLocks noChangeAspect="1"/>
            </p:cNvPicPr>
            <p:nvPr/>
          </p:nvPicPr>
          <p:blipFill rotWithShape="1">
            <a:blip r:embed="rId3"/>
            <a:srcRect l="43585" t="62321" r="48872" b="6707"/>
            <a:stretch/>
          </p:blipFill>
          <p:spPr>
            <a:xfrm>
              <a:off x="7119148" y="2058886"/>
              <a:ext cx="447869" cy="703796"/>
            </a:xfrm>
            <a:prstGeom prst="rect">
              <a:avLst/>
            </a:prstGeom>
          </p:spPr>
        </p:pic>
        <p:pic>
          <p:nvPicPr>
            <p:cNvPr id="18" name="그림 17">
              <a:extLst>
                <a:ext uri="{FF2B5EF4-FFF2-40B4-BE49-F238E27FC236}">
                  <a16:creationId xmlns:a16="http://schemas.microsoft.com/office/drawing/2014/main" id="{ED1E8ACA-C987-4782-B4FC-1B3157702B4E}"/>
                </a:ext>
              </a:extLst>
            </p:cNvPr>
            <p:cNvPicPr>
              <a:picLocks noChangeAspect="1"/>
            </p:cNvPicPr>
            <p:nvPr/>
          </p:nvPicPr>
          <p:blipFill rotWithShape="1">
            <a:blip r:embed="rId3"/>
            <a:srcRect l="42429" t="27491" r="49713" b="48244"/>
            <a:stretch/>
          </p:blipFill>
          <p:spPr>
            <a:xfrm>
              <a:off x="8873412" y="2211298"/>
              <a:ext cx="466530" cy="551384"/>
            </a:xfrm>
            <a:prstGeom prst="rect">
              <a:avLst/>
            </a:prstGeom>
          </p:spPr>
        </p:pic>
      </p:grpSp>
    </p:spTree>
    <p:extLst>
      <p:ext uri="{BB962C8B-B14F-4D97-AF65-F5344CB8AC3E}">
        <p14:creationId xmlns:p14="http://schemas.microsoft.com/office/powerpoint/2010/main" val="1131739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3" name="내용 개체 틀 2">
            <a:extLst>
              <a:ext uri="{FF2B5EF4-FFF2-40B4-BE49-F238E27FC236}">
                <a16:creationId xmlns:a16="http://schemas.microsoft.com/office/drawing/2014/main" id="{05AA39FE-94E8-4742-BDD9-7AA41D564A1C}"/>
              </a:ext>
            </a:extLst>
          </p:cNvPr>
          <p:cNvSpPr>
            <a:spLocks noGrp="1"/>
          </p:cNvSpPr>
          <p:nvPr>
            <p:ph idx="4294967295"/>
          </p:nvPr>
        </p:nvSpPr>
        <p:spPr>
          <a:xfrm>
            <a:off x="389615" y="840355"/>
            <a:ext cx="11545294" cy="5301738"/>
          </a:xfrm>
        </p:spPr>
        <p:txBody>
          <a:bodyPr/>
          <a:lstStyle/>
          <a:p>
            <a:r>
              <a:rPr lang="ko-KR" altLang="en-US"/>
              <a:t>자연어처리에서 </a:t>
            </a:r>
            <a:r>
              <a:rPr lang="en-US" altLang="ko-KR"/>
              <a:t>padding</a:t>
            </a:r>
            <a:r>
              <a:rPr lang="ko-KR" altLang="en-US"/>
              <a:t>을 해야하는 이유</a:t>
            </a:r>
          </a:p>
          <a:p>
            <a:pPr lvl="1"/>
            <a:r>
              <a:rPr lang="ko-KR" altLang="en-US"/>
              <a:t>모든 문장에 대해서 정수 인코딩을 수행하였을 때 길이는 서로 다를 수 있다</a:t>
            </a:r>
            <a:r>
              <a:rPr lang="en-US" altLang="ko-KR"/>
              <a:t>.</a:t>
            </a:r>
          </a:p>
          <a:p>
            <a:pPr lvl="1"/>
            <a:r>
              <a:rPr lang="ko-KR" altLang="en-US"/>
              <a:t>신경망 입력으로 사용하기 위해서는 가상의 단어를 추가하여 길이를 맞춰준다</a:t>
            </a:r>
            <a:r>
              <a:rPr lang="en-US" altLang="ko-KR"/>
              <a:t>.</a:t>
            </a:r>
          </a:p>
        </p:txBody>
      </p:sp>
      <p:sp>
        <p:nvSpPr>
          <p:cNvPr id="681" name="Google Shape;681;p4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lt1"/>
              </a:buClr>
              <a:buSzPts val="3600"/>
              <a:buFont typeface="Arial"/>
              <a:buNone/>
            </a:pPr>
            <a:r>
              <a:rPr lang="en-US" b="1"/>
              <a:t>Padding</a:t>
            </a:r>
            <a:endParaRPr b="1"/>
          </a:p>
        </p:txBody>
      </p:sp>
      <p:grpSp>
        <p:nvGrpSpPr>
          <p:cNvPr id="18" name="그룹 17">
            <a:extLst>
              <a:ext uri="{FF2B5EF4-FFF2-40B4-BE49-F238E27FC236}">
                <a16:creationId xmlns:a16="http://schemas.microsoft.com/office/drawing/2014/main" id="{8C4B66B5-8795-4F0D-9A91-BEDF1DC29886}"/>
              </a:ext>
            </a:extLst>
          </p:cNvPr>
          <p:cNvGrpSpPr/>
          <p:nvPr/>
        </p:nvGrpSpPr>
        <p:grpSpPr>
          <a:xfrm>
            <a:off x="1039887" y="1983411"/>
            <a:ext cx="8441830" cy="4034234"/>
            <a:chOff x="1039887" y="1983411"/>
            <a:chExt cx="8441830" cy="4034234"/>
          </a:xfrm>
        </p:grpSpPr>
        <p:sp>
          <p:nvSpPr>
            <p:cNvPr id="8" name="직사각형 7">
              <a:extLst>
                <a:ext uri="{FF2B5EF4-FFF2-40B4-BE49-F238E27FC236}">
                  <a16:creationId xmlns:a16="http://schemas.microsoft.com/office/drawing/2014/main" id="{12A3D557-FC02-4293-9314-C0EEA654ACDA}"/>
                </a:ext>
              </a:extLst>
            </p:cNvPr>
            <p:cNvSpPr/>
            <p:nvPr/>
          </p:nvSpPr>
          <p:spPr>
            <a:xfrm>
              <a:off x="1302327" y="1983411"/>
              <a:ext cx="7608916" cy="923330"/>
            </a:xfrm>
            <a:prstGeom prst="rect">
              <a:avLst/>
            </a:prstGeom>
          </p:spPr>
          <p:txBody>
            <a:bodyPr wrap="square">
              <a:spAutoFit/>
            </a:bodyPr>
            <a:lstStyle/>
            <a:p>
              <a:r>
                <a:rPr lang="ko-KR" altLang="en-US">
                  <a:solidFill>
                    <a:srgbClr val="0070C0"/>
                  </a:solidFill>
                  <a:latin typeface="12롯데마트드림Medium" panose="02020603020101020101" pitchFamily="18" charset="-127"/>
                  <a:ea typeface="12롯데마트드림Medium" panose="02020603020101020101" pitchFamily="18" charset="-127"/>
                </a:rPr>
                <a:t>text = ['토큰 이해함. ㅎㅎ’,  </a:t>
              </a:r>
              <a:endParaRPr lang="en-US" altLang="ko-KR">
                <a:solidFill>
                  <a:srgbClr val="0070C0"/>
                </a:solidFill>
                <a:latin typeface="12롯데마트드림Medium" panose="02020603020101020101" pitchFamily="18" charset="-127"/>
                <a:ea typeface="12롯데마트드림Medium" panose="02020603020101020101" pitchFamily="18" charset="-127"/>
              </a:endParaRPr>
            </a:p>
            <a:p>
              <a:r>
                <a:rPr lang="en-US" altLang="ko-KR">
                  <a:solidFill>
                    <a:srgbClr val="0070C0"/>
                  </a:solidFill>
                  <a:latin typeface="12롯데마트드림Medium" panose="02020603020101020101" pitchFamily="18" charset="-127"/>
                  <a:ea typeface="12롯데마트드림Medium" panose="02020603020101020101" pitchFamily="18" charset="-127"/>
                </a:rPr>
                <a:t>    </a:t>
              </a:r>
              <a:r>
                <a:rPr lang="ko-KR" altLang="en-US">
                  <a:solidFill>
                    <a:srgbClr val="0070C0"/>
                  </a:solidFill>
                  <a:latin typeface="12롯데마트드림Medium" panose="02020603020101020101" pitchFamily="18" charset="-127"/>
                  <a:ea typeface="12롯데마트드림Medium" panose="02020603020101020101" pitchFamily="18" charset="-127"/>
                </a:rPr>
                <a:t>       '정수 인코딩이 원-핫 인코딩인가? 가물 가물! ㅋㅋ’,</a:t>
              </a:r>
              <a:endParaRPr lang="en-US" altLang="ko-KR">
                <a:solidFill>
                  <a:srgbClr val="0070C0"/>
                </a:solidFill>
                <a:latin typeface="12롯데마트드림Medium" panose="02020603020101020101" pitchFamily="18" charset="-127"/>
                <a:ea typeface="12롯데마트드림Medium" panose="02020603020101020101" pitchFamily="18" charset="-127"/>
              </a:endParaRPr>
            </a:p>
            <a:p>
              <a:r>
                <a:rPr lang="en-US" altLang="ko-KR">
                  <a:solidFill>
                    <a:srgbClr val="0070C0"/>
                  </a:solidFill>
                  <a:latin typeface="12롯데마트드림Medium" panose="02020603020101020101" pitchFamily="18" charset="-127"/>
                  <a:ea typeface="12롯데마트드림Medium" panose="02020603020101020101" pitchFamily="18" charset="-127"/>
                </a:rPr>
                <a:t>  </a:t>
              </a:r>
              <a:r>
                <a:rPr lang="ko-KR" altLang="en-US">
                  <a:solidFill>
                    <a:srgbClr val="0070C0"/>
                  </a:solidFill>
                  <a:latin typeface="12롯데마트드림Medium" panose="02020603020101020101" pitchFamily="18" charset="-127"/>
                  <a:ea typeface="12롯데마트드림Medium" panose="02020603020101020101" pitchFamily="18" charset="-127"/>
                </a:rPr>
                <a:t>         '이제 슬슬 졸린다. 자연어 처리에서 패딩을 배우고 있는데 이게 뭐지?']</a:t>
              </a:r>
            </a:p>
          </p:txBody>
        </p:sp>
        <p:pic>
          <p:nvPicPr>
            <p:cNvPr id="11" name="그림 10">
              <a:extLst>
                <a:ext uri="{FF2B5EF4-FFF2-40B4-BE49-F238E27FC236}">
                  <a16:creationId xmlns:a16="http://schemas.microsoft.com/office/drawing/2014/main" id="{DF0CDE0D-BB97-42F9-A48C-B03F742445FA}"/>
                </a:ext>
              </a:extLst>
            </p:cNvPr>
            <p:cNvPicPr>
              <a:picLocks noChangeAspect="1"/>
            </p:cNvPicPr>
            <p:nvPr/>
          </p:nvPicPr>
          <p:blipFill>
            <a:blip r:embed="rId3"/>
            <a:stretch>
              <a:fillRect/>
            </a:stretch>
          </p:blipFill>
          <p:spPr>
            <a:xfrm>
              <a:off x="2433217" y="3321947"/>
              <a:ext cx="7048500" cy="2009775"/>
            </a:xfrm>
            <a:prstGeom prst="rect">
              <a:avLst/>
            </a:prstGeom>
          </p:spPr>
        </p:pic>
        <p:sp>
          <p:nvSpPr>
            <p:cNvPr id="12" name="자유형: 도형 11">
              <a:extLst>
                <a:ext uri="{FF2B5EF4-FFF2-40B4-BE49-F238E27FC236}">
                  <a16:creationId xmlns:a16="http://schemas.microsoft.com/office/drawing/2014/main" id="{3C8CBC89-721B-4772-9F3B-DD44881A881B}"/>
                </a:ext>
              </a:extLst>
            </p:cNvPr>
            <p:cNvSpPr/>
            <p:nvPr/>
          </p:nvSpPr>
          <p:spPr>
            <a:xfrm>
              <a:off x="2144683" y="4252905"/>
              <a:ext cx="3692880" cy="1321913"/>
            </a:xfrm>
            <a:custGeom>
              <a:avLst/>
              <a:gdLst>
                <a:gd name="connsiteX0" fmla="*/ 1770611 w 3692880"/>
                <a:gd name="connsiteY0" fmla="*/ 1006029 h 1321913"/>
                <a:gd name="connsiteX1" fmla="*/ 1770611 w 3692880"/>
                <a:gd name="connsiteY1" fmla="*/ 1006029 h 1321913"/>
                <a:gd name="connsiteX2" fmla="*/ 1803862 w 3692880"/>
                <a:gd name="connsiteY2" fmla="*/ 906276 h 1321913"/>
                <a:gd name="connsiteX3" fmla="*/ 1812175 w 3692880"/>
                <a:gd name="connsiteY3" fmla="*/ 806523 h 1321913"/>
                <a:gd name="connsiteX4" fmla="*/ 1803862 w 3692880"/>
                <a:gd name="connsiteY4" fmla="*/ 723396 h 1321913"/>
                <a:gd name="connsiteX5" fmla="*/ 1837113 w 3692880"/>
                <a:gd name="connsiteY5" fmla="*/ 690145 h 1321913"/>
                <a:gd name="connsiteX6" fmla="*/ 2236124 w 3692880"/>
                <a:gd name="connsiteY6" fmla="*/ 681833 h 1321913"/>
                <a:gd name="connsiteX7" fmla="*/ 2269375 w 3692880"/>
                <a:gd name="connsiteY7" fmla="*/ 673520 h 1321913"/>
                <a:gd name="connsiteX8" fmla="*/ 2335877 w 3692880"/>
                <a:gd name="connsiteY8" fmla="*/ 656894 h 1321913"/>
                <a:gd name="connsiteX9" fmla="*/ 2377440 w 3692880"/>
                <a:gd name="connsiteY9" fmla="*/ 623643 h 1321913"/>
                <a:gd name="connsiteX10" fmla="*/ 2385753 w 3692880"/>
                <a:gd name="connsiteY10" fmla="*/ 598705 h 1321913"/>
                <a:gd name="connsiteX11" fmla="*/ 3300153 w 3692880"/>
                <a:gd name="connsiteY11" fmla="*/ 482327 h 1321913"/>
                <a:gd name="connsiteX12" fmla="*/ 3341717 w 3692880"/>
                <a:gd name="connsiteY12" fmla="*/ 474014 h 1321913"/>
                <a:gd name="connsiteX13" fmla="*/ 3532909 w 3692880"/>
                <a:gd name="connsiteY13" fmla="*/ 465702 h 1321913"/>
                <a:gd name="connsiteX14" fmla="*/ 3607724 w 3692880"/>
                <a:gd name="connsiteY14" fmla="*/ 432451 h 1321913"/>
                <a:gd name="connsiteX15" fmla="*/ 3657600 w 3692880"/>
                <a:gd name="connsiteY15" fmla="*/ 415825 h 1321913"/>
                <a:gd name="connsiteX16" fmla="*/ 3690851 w 3692880"/>
                <a:gd name="connsiteY16" fmla="*/ 374262 h 1321913"/>
                <a:gd name="connsiteX17" fmla="*/ 3665913 w 3692880"/>
                <a:gd name="connsiteY17" fmla="*/ 216320 h 1321913"/>
                <a:gd name="connsiteX18" fmla="*/ 3649288 w 3692880"/>
                <a:gd name="connsiteY18" fmla="*/ 199694 h 1321913"/>
                <a:gd name="connsiteX19" fmla="*/ 3624349 w 3692880"/>
                <a:gd name="connsiteY19" fmla="*/ 191382 h 1321913"/>
                <a:gd name="connsiteX20" fmla="*/ 3574473 w 3692880"/>
                <a:gd name="connsiteY20" fmla="*/ 158131 h 1321913"/>
                <a:gd name="connsiteX21" fmla="*/ 3507971 w 3692880"/>
                <a:gd name="connsiteY21" fmla="*/ 141505 h 1321913"/>
                <a:gd name="connsiteX22" fmla="*/ 3483033 w 3692880"/>
                <a:gd name="connsiteY22" fmla="*/ 133193 h 1321913"/>
                <a:gd name="connsiteX23" fmla="*/ 3424844 w 3692880"/>
                <a:gd name="connsiteY23" fmla="*/ 124880 h 1321913"/>
                <a:gd name="connsiteX24" fmla="*/ 3291840 w 3692880"/>
                <a:gd name="connsiteY24" fmla="*/ 108254 h 1321913"/>
                <a:gd name="connsiteX25" fmla="*/ 3175462 w 3692880"/>
                <a:gd name="connsiteY25" fmla="*/ 91629 h 1321913"/>
                <a:gd name="connsiteX26" fmla="*/ 3108960 w 3692880"/>
                <a:gd name="connsiteY26" fmla="*/ 83316 h 1321913"/>
                <a:gd name="connsiteX27" fmla="*/ 3025833 w 3692880"/>
                <a:gd name="connsiteY27" fmla="*/ 66691 h 1321913"/>
                <a:gd name="connsiteX28" fmla="*/ 2909455 w 3692880"/>
                <a:gd name="connsiteY28" fmla="*/ 58378 h 1321913"/>
                <a:gd name="connsiteX29" fmla="*/ 2768139 w 3692880"/>
                <a:gd name="connsiteY29" fmla="*/ 41753 h 1321913"/>
                <a:gd name="connsiteX30" fmla="*/ 2701637 w 3692880"/>
                <a:gd name="connsiteY30" fmla="*/ 33440 h 1321913"/>
                <a:gd name="connsiteX31" fmla="*/ 2468880 w 3692880"/>
                <a:gd name="connsiteY31" fmla="*/ 25127 h 1321913"/>
                <a:gd name="connsiteX32" fmla="*/ 2327564 w 3692880"/>
                <a:gd name="connsiteY32" fmla="*/ 16814 h 1321913"/>
                <a:gd name="connsiteX33" fmla="*/ 2261062 w 3692880"/>
                <a:gd name="connsiteY33" fmla="*/ 8502 h 1321913"/>
                <a:gd name="connsiteX34" fmla="*/ 1670859 w 3692880"/>
                <a:gd name="connsiteY34" fmla="*/ 8502 h 1321913"/>
                <a:gd name="connsiteX35" fmla="*/ 1554480 w 3692880"/>
                <a:gd name="connsiteY35" fmla="*/ 25127 h 1321913"/>
                <a:gd name="connsiteX36" fmla="*/ 1454728 w 3692880"/>
                <a:gd name="connsiteY36" fmla="*/ 33440 h 1321913"/>
                <a:gd name="connsiteX37" fmla="*/ 1354975 w 3692880"/>
                <a:gd name="connsiteY37" fmla="*/ 58378 h 1321913"/>
                <a:gd name="connsiteX38" fmla="*/ 1330037 w 3692880"/>
                <a:gd name="connsiteY38" fmla="*/ 66691 h 1321913"/>
                <a:gd name="connsiteX39" fmla="*/ 806335 w 3692880"/>
                <a:gd name="connsiteY39" fmla="*/ 58378 h 1321913"/>
                <a:gd name="connsiteX40" fmla="*/ 556953 w 3692880"/>
                <a:gd name="connsiteY40" fmla="*/ 41753 h 1321913"/>
                <a:gd name="connsiteX41" fmla="*/ 399011 w 3692880"/>
                <a:gd name="connsiteY41" fmla="*/ 50065 h 1321913"/>
                <a:gd name="connsiteX42" fmla="*/ 365760 w 3692880"/>
                <a:gd name="connsiteY42" fmla="*/ 58378 h 1321913"/>
                <a:gd name="connsiteX43" fmla="*/ 307571 w 3692880"/>
                <a:gd name="connsiteY43" fmla="*/ 83316 h 1321913"/>
                <a:gd name="connsiteX44" fmla="*/ 282633 w 3692880"/>
                <a:gd name="connsiteY44" fmla="*/ 99942 h 1321913"/>
                <a:gd name="connsiteX45" fmla="*/ 216131 w 3692880"/>
                <a:gd name="connsiteY45" fmla="*/ 133193 h 1321913"/>
                <a:gd name="connsiteX46" fmla="*/ 182880 w 3692880"/>
                <a:gd name="connsiteY46" fmla="*/ 149818 h 1321913"/>
                <a:gd name="connsiteX47" fmla="*/ 157942 w 3692880"/>
                <a:gd name="connsiteY47" fmla="*/ 166443 h 1321913"/>
                <a:gd name="connsiteX48" fmla="*/ 116379 w 3692880"/>
                <a:gd name="connsiteY48" fmla="*/ 199694 h 1321913"/>
                <a:gd name="connsiteX49" fmla="*/ 99753 w 3692880"/>
                <a:gd name="connsiteY49" fmla="*/ 224633 h 1321913"/>
                <a:gd name="connsiteX50" fmla="*/ 58189 w 3692880"/>
                <a:gd name="connsiteY50" fmla="*/ 274509 h 1321913"/>
                <a:gd name="connsiteX51" fmla="*/ 49877 w 3692880"/>
                <a:gd name="connsiteY51" fmla="*/ 299447 h 1321913"/>
                <a:gd name="connsiteX52" fmla="*/ 24939 w 3692880"/>
                <a:gd name="connsiteY52" fmla="*/ 341011 h 1321913"/>
                <a:gd name="connsiteX53" fmla="*/ 16626 w 3692880"/>
                <a:gd name="connsiteY53" fmla="*/ 382574 h 1321913"/>
                <a:gd name="connsiteX54" fmla="*/ 0 w 3692880"/>
                <a:gd name="connsiteY54" fmla="*/ 457389 h 1321913"/>
                <a:gd name="connsiteX55" fmla="*/ 16626 w 3692880"/>
                <a:gd name="connsiteY55" fmla="*/ 731709 h 1321913"/>
                <a:gd name="connsiteX56" fmla="*/ 24939 w 3692880"/>
                <a:gd name="connsiteY56" fmla="*/ 806523 h 1321913"/>
                <a:gd name="connsiteX57" fmla="*/ 41564 w 3692880"/>
                <a:gd name="connsiteY57" fmla="*/ 839774 h 1321913"/>
                <a:gd name="connsiteX58" fmla="*/ 49877 w 3692880"/>
                <a:gd name="connsiteY58" fmla="*/ 864713 h 1321913"/>
                <a:gd name="connsiteX59" fmla="*/ 58189 w 3692880"/>
                <a:gd name="connsiteY59" fmla="*/ 914589 h 1321913"/>
                <a:gd name="connsiteX60" fmla="*/ 74815 w 3692880"/>
                <a:gd name="connsiteY60" fmla="*/ 931214 h 1321913"/>
                <a:gd name="connsiteX61" fmla="*/ 91440 w 3692880"/>
                <a:gd name="connsiteY61" fmla="*/ 964465 h 1321913"/>
                <a:gd name="connsiteX62" fmla="*/ 108066 w 3692880"/>
                <a:gd name="connsiteY62" fmla="*/ 981091 h 1321913"/>
                <a:gd name="connsiteX63" fmla="*/ 124691 w 3692880"/>
                <a:gd name="connsiteY63" fmla="*/ 1006029 h 1321913"/>
                <a:gd name="connsiteX64" fmla="*/ 149629 w 3692880"/>
                <a:gd name="connsiteY64" fmla="*/ 1022654 h 1321913"/>
                <a:gd name="connsiteX65" fmla="*/ 191193 w 3692880"/>
                <a:gd name="connsiteY65" fmla="*/ 1055905 h 1321913"/>
                <a:gd name="connsiteX66" fmla="*/ 216131 w 3692880"/>
                <a:gd name="connsiteY66" fmla="*/ 1072531 h 1321913"/>
                <a:gd name="connsiteX67" fmla="*/ 232757 w 3692880"/>
                <a:gd name="connsiteY67" fmla="*/ 1089156 h 1321913"/>
                <a:gd name="connsiteX68" fmla="*/ 290946 w 3692880"/>
                <a:gd name="connsiteY68" fmla="*/ 1122407 h 1321913"/>
                <a:gd name="connsiteX69" fmla="*/ 315884 w 3692880"/>
                <a:gd name="connsiteY69" fmla="*/ 1139033 h 1321913"/>
                <a:gd name="connsiteX70" fmla="*/ 382386 w 3692880"/>
                <a:gd name="connsiteY70" fmla="*/ 1163971 h 1321913"/>
                <a:gd name="connsiteX71" fmla="*/ 415637 w 3692880"/>
                <a:gd name="connsiteY71" fmla="*/ 1180596 h 1321913"/>
                <a:gd name="connsiteX72" fmla="*/ 440575 w 3692880"/>
                <a:gd name="connsiteY72" fmla="*/ 1188909 h 1321913"/>
                <a:gd name="connsiteX73" fmla="*/ 523702 w 3692880"/>
                <a:gd name="connsiteY73" fmla="*/ 1222160 h 1321913"/>
                <a:gd name="connsiteX74" fmla="*/ 590204 w 3692880"/>
                <a:gd name="connsiteY74" fmla="*/ 1238785 h 1321913"/>
                <a:gd name="connsiteX75" fmla="*/ 673331 w 3692880"/>
                <a:gd name="connsiteY75" fmla="*/ 1263723 h 1321913"/>
                <a:gd name="connsiteX76" fmla="*/ 698269 w 3692880"/>
                <a:gd name="connsiteY76" fmla="*/ 1272036 h 1321913"/>
                <a:gd name="connsiteX77" fmla="*/ 731520 w 3692880"/>
                <a:gd name="connsiteY77" fmla="*/ 1280349 h 1321913"/>
                <a:gd name="connsiteX78" fmla="*/ 839586 w 3692880"/>
                <a:gd name="connsiteY78" fmla="*/ 1305287 h 1321913"/>
                <a:gd name="connsiteX79" fmla="*/ 939339 w 3692880"/>
                <a:gd name="connsiteY79" fmla="*/ 1313600 h 1321913"/>
                <a:gd name="connsiteX80" fmla="*/ 997528 w 3692880"/>
                <a:gd name="connsiteY80" fmla="*/ 1321913 h 1321913"/>
                <a:gd name="connsiteX81" fmla="*/ 1313411 w 3692880"/>
                <a:gd name="connsiteY81" fmla="*/ 1313600 h 1321913"/>
                <a:gd name="connsiteX82" fmla="*/ 1404851 w 3692880"/>
                <a:gd name="connsiteY82" fmla="*/ 1288662 h 1321913"/>
                <a:gd name="connsiteX83" fmla="*/ 1504604 w 3692880"/>
                <a:gd name="connsiteY83" fmla="*/ 1238785 h 1321913"/>
                <a:gd name="connsiteX84" fmla="*/ 1529542 w 3692880"/>
                <a:gd name="connsiteY84" fmla="*/ 1230473 h 1321913"/>
                <a:gd name="connsiteX85" fmla="*/ 1554480 w 3692880"/>
                <a:gd name="connsiteY85" fmla="*/ 1213847 h 1321913"/>
                <a:gd name="connsiteX86" fmla="*/ 1579419 w 3692880"/>
                <a:gd name="connsiteY86" fmla="*/ 1205534 h 1321913"/>
                <a:gd name="connsiteX87" fmla="*/ 1596044 w 3692880"/>
                <a:gd name="connsiteY87" fmla="*/ 1180596 h 1321913"/>
                <a:gd name="connsiteX88" fmla="*/ 1620982 w 3692880"/>
                <a:gd name="connsiteY88" fmla="*/ 1163971 h 1321913"/>
                <a:gd name="connsiteX89" fmla="*/ 1637608 w 3692880"/>
                <a:gd name="connsiteY89" fmla="*/ 1147345 h 1321913"/>
                <a:gd name="connsiteX90" fmla="*/ 1662546 w 3692880"/>
                <a:gd name="connsiteY90" fmla="*/ 1105782 h 1321913"/>
                <a:gd name="connsiteX91" fmla="*/ 1687484 w 3692880"/>
                <a:gd name="connsiteY91" fmla="*/ 1055905 h 1321913"/>
                <a:gd name="connsiteX92" fmla="*/ 1712422 w 3692880"/>
                <a:gd name="connsiteY92" fmla="*/ 1039280 h 1321913"/>
                <a:gd name="connsiteX93" fmla="*/ 1729048 w 3692880"/>
                <a:gd name="connsiteY93" fmla="*/ 1022654 h 1321913"/>
                <a:gd name="connsiteX94" fmla="*/ 1770611 w 3692880"/>
                <a:gd name="connsiteY94" fmla="*/ 1006029 h 13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692880" h="1321913">
                  <a:moveTo>
                    <a:pt x="1770611" y="1006029"/>
                  </a:moveTo>
                  <a:lnTo>
                    <a:pt x="1770611" y="1006029"/>
                  </a:lnTo>
                  <a:cubicBezTo>
                    <a:pt x="1777716" y="987082"/>
                    <a:pt x="1800348" y="934384"/>
                    <a:pt x="1803862" y="906276"/>
                  </a:cubicBezTo>
                  <a:cubicBezTo>
                    <a:pt x="1808001" y="873167"/>
                    <a:pt x="1809404" y="839774"/>
                    <a:pt x="1812175" y="806523"/>
                  </a:cubicBezTo>
                  <a:cubicBezTo>
                    <a:pt x="1809404" y="778814"/>
                    <a:pt x="1803862" y="751243"/>
                    <a:pt x="1803862" y="723396"/>
                  </a:cubicBezTo>
                  <a:cubicBezTo>
                    <a:pt x="1803862" y="700360"/>
                    <a:pt x="1814946" y="691014"/>
                    <a:pt x="1837113" y="690145"/>
                  </a:cubicBezTo>
                  <a:cubicBezTo>
                    <a:pt x="1970043" y="684932"/>
                    <a:pt x="2103120" y="684604"/>
                    <a:pt x="2236124" y="681833"/>
                  </a:cubicBezTo>
                  <a:cubicBezTo>
                    <a:pt x="2247208" y="679062"/>
                    <a:pt x="2258222" y="675998"/>
                    <a:pt x="2269375" y="673520"/>
                  </a:cubicBezTo>
                  <a:cubicBezTo>
                    <a:pt x="2286451" y="669725"/>
                    <a:pt x="2318050" y="665807"/>
                    <a:pt x="2335877" y="656894"/>
                  </a:cubicBezTo>
                  <a:cubicBezTo>
                    <a:pt x="2356852" y="646407"/>
                    <a:pt x="2361976" y="639108"/>
                    <a:pt x="2377440" y="623643"/>
                  </a:cubicBezTo>
                  <a:cubicBezTo>
                    <a:pt x="2380211" y="615330"/>
                    <a:pt x="2384666" y="607400"/>
                    <a:pt x="2385753" y="598705"/>
                  </a:cubicBezTo>
                  <a:cubicBezTo>
                    <a:pt x="2436930" y="189307"/>
                    <a:pt x="2193265" y="492482"/>
                    <a:pt x="3300153" y="482327"/>
                  </a:cubicBezTo>
                  <a:cubicBezTo>
                    <a:pt x="3314008" y="479556"/>
                    <a:pt x="3327624" y="475021"/>
                    <a:pt x="3341717" y="474014"/>
                  </a:cubicBezTo>
                  <a:cubicBezTo>
                    <a:pt x="3405346" y="469469"/>
                    <a:pt x="3469457" y="472266"/>
                    <a:pt x="3532909" y="465702"/>
                  </a:cubicBezTo>
                  <a:cubicBezTo>
                    <a:pt x="3597422" y="459028"/>
                    <a:pt x="3565264" y="451322"/>
                    <a:pt x="3607724" y="432451"/>
                  </a:cubicBezTo>
                  <a:cubicBezTo>
                    <a:pt x="3623738" y="425333"/>
                    <a:pt x="3657600" y="415825"/>
                    <a:pt x="3657600" y="415825"/>
                  </a:cubicBezTo>
                  <a:cubicBezTo>
                    <a:pt x="3665322" y="408103"/>
                    <a:pt x="3690234" y="385367"/>
                    <a:pt x="3690851" y="374262"/>
                  </a:cubicBezTo>
                  <a:cubicBezTo>
                    <a:pt x="3694138" y="315089"/>
                    <a:pt x="3697473" y="263660"/>
                    <a:pt x="3665913" y="216320"/>
                  </a:cubicBezTo>
                  <a:cubicBezTo>
                    <a:pt x="3661566" y="209799"/>
                    <a:pt x="3656008" y="203726"/>
                    <a:pt x="3649288" y="199694"/>
                  </a:cubicBezTo>
                  <a:cubicBezTo>
                    <a:pt x="3641774" y="195186"/>
                    <a:pt x="3632662" y="194153"/>
                    <a:pt x="3624349" y="191382"/>
                  </a:cubicBezTo>
                  <a:cubicBezTo>
                    <a:pt x="3607724" y="180298"/>
                    <a:pt x="3593429" y="164450"/>
                    <a:pt x="3574473" y="158131"/>
                  </a:cubicBezTo>
                  <a:cubicBezTo>
                    <a:pt x="3517477" y="139132"/>
                    <a:pt x="3588206" y="161563"/>
                    <a:pt x="3507971" y="141505"/>
                  </a:cubicBezTo>
                  <a:cubicBezTo>
                    <a:pt x="3499470" y="139380"/>
                    <a:pt x="3491625" y="134911"/>
                    <a:pt x="3483033" y="133193"/>
                  </a:cubicBezTo>
                  <a:cubicBezTo>
                    <a:pt x="3463820" y="129351"/>
                    <a:pt x="3444273" y="127414"/>
                    <a:pt x="3424844" y="124880"/>
                  </a:cubicBezTo>
                  <a:lnTo>
                    <a:pt x="3291840" y="108254"/>
                  </a:lnTo>
                  <a:lnTo>
                    <a:pt x="3175462" y="91629"/>
                  </a:lnTo>
                  <a:cubicBezTo>
                    <a:pt x="3153295" y="88858"/>
                    <a:pt x="3130996" y="86989"/>
                    <a:pt x="3108960" y="83316"/>
                  </a:cubicBezTo>
                  <a:cubicBezTo>
                    <a:pt x="3081087" y="78670"/>
                    <a:pt x="3054019" y="68704"/>
                    <a:pt x="3025833" y="66691"/>
                  </a:cubicBezTo>
                  <a:lnTo>
                    <a:pt x="2909455" y="58378"/>
                  </a:lnTo>
                  <a:cubicBezTo>
                    <a:pt x="2815455" y="42711"/>
                    <a:pt x="2901669" y="55808"/>
                    <a:pt x="2768139" y="41753"/>
                  </a:cubicBezTo>
                  <a:cubicBezTo>
                    <a:pt x="2745922" y="39414"/>
                    <a:pt x="2723942" y="34679"/>
                    <a:pt x="2701637" y="33440"/>
                  </a:cubicBezTo>
                  <a:cubicBezTo>
                    <a:pt x="2624121" y="29133"/>
                    <a:pt x="2546439" y="28574"/>
                    <a:pt x="2468880" y="25127"/>
                  </a:cubicBezTo>
                  <a:cubicBezTo>
                    <a:pt x="2421740" y="23032"/>
                    <a:pt x="2374669" y="19585"/>
                    <a:pt x="2327564" y="16814"/>
                  </a:cubicBezTo>
                  <a:cubicBezTo>
                    <a:pt x="2305397" y="14043"/>
                    <a:pt x="2283380" y="9494"/>
                    <a:pt x="2261062" y="8502"/>
                  </a:cubicBezTo>
                  <a:cubicBezTo>
                    <a:pt x="1954016" y="-5144"/>
                    <a:pt x="1968942" y="-265"/>
                    <a:pt x="1670859" y="8502"/>
                  </a:cubicBezTo>
                  <a:cubicBezTo>
                    <a:pt x="1622501" y="16561"/>
                    <a:pt x="1606487" y="19926"/>
                    <a:pt x="1554480" y="25127"/>
                  </a:cubicBezTo>
                  <a:cubicBezTo>
                    <a:pt x="1521280" y="28447"/>
                    <a:pt x="1487890" y="29755"/>
                    <a:pt x="1454728" y="33440"/>
                  </a:cubicBezTo>
                  <a:cubicBezTo>
                    <a:pt x="1404358" y="39037"/>
                    <a:pt x="1403381" y="42243"/>
                    <a:pt x="1354975" y="58378"/>
                  </a:cubicBezTo>
                  <a:lnTo>
                    <a:pt x="1330037" y="66691"/>
                  </a:lnTo>
                  <a:lnTo>
                    <a:pt x="806335" y="58378"/>
                  </a:lnTo>
                  <a:cubicBezTo>
                    <a:pt x="744524" y="56833"/>
                    <a:pt x="623580" y="46878"/>
                    <a:pt x="556953" y="41753"/>
                  </a:cubicBezTo>
                  <a:cubicBezTo>
                    <a:pt x="504306" y="44524"/>
                    <a:pt x="451533" y="45498"/>
                    <a:pt x="399011" y="50065"/>
                  </a:cubicBezTo>
                  <a:cubicBezTo>
                    <a:pt x="387629" y="51055"/>
                    <a:pt x="376745" y="55239"/>
                    <a:pt x="365760" y="58378"/>
                  </a:cubicBezTo>
                  <a:cubicBezTo>
                    <a:pt x="342448" y="65039"/>
                    <a:pt x="329735" y="70651"/>
                    <a:pt x="307571" y="83316"/>
                  </a:cubicBezTo>
                  <a:cubicBezTo>
                    <a:pt x="298897" y="88273"/>
                    <a:pt x="291404" y="95158"/>
                    <a:pt x="282633" y="99942"/>
                  </a:cubicBezTo>
                  <a:cubicBezTo>
                    <a:pt x="260875" y="111810"/>
                    <a:pt x="238298" y="122109"/>
                    <a:pt x="216131" y="133193"/>
                  </a:cubicBezTo>
                  <a:cubicBezTo>
                    <a:pt x="205047" y="138735"/>
                    <a:pt x="193191" y="142944"/>
                    <a:pt x="182880" y="149818"/>
                  </a:cubicBezTo>
                  <a:cubicBezTo>
                    <a:pt x="174567" y="155360"/>
                    <a:pt x="165743" y="160202"/>
                    <a:pt x="157942" y="166443"/>
                  </a:cubicBezTo>
                  <a:cubicBezTo>
                    <a:pt x="98718" y="213823"/>
                    <a:pt x="193135" y="148524"/>
                    <a:pt x="116379" y="199694"/>
                  </a:cubicBezTo>
                  <a:cubicBezTo>
                    <a:pt x="110837" y="208007"/>
                    <a:pt x="106149" y="216958"/>
                    <a:pt x="99753" y="224633"/>
                  </a:cubicBezTo>
                  <a:cubicBezTo>
                    <a:pt x="46410" y="288644"/>
                    <a:pt x="99472" y="212587"/>
                    <a:pt x="58189" y="274509"/>
                  </a:cubicBezTo>
                  <a:cubicBezTo>
                    <a:pt x="55418" y="282822"/>
                    <a:pt x="53796" y="291610"/>
                    <a:pt x="49877" y="299447"/>
                  </a:cubicBezTo>
                  <a:cubicBezTo>
                    <a:pt x="42651" y="313898"/>
                    <a:pt x="30940" y="326010"/>
                    <a:pt x="24939" y="341011"/>
                  </a:cubicBezTo>
                  <a:cubicBezTo>
                    <a:pt x="19692" y="354129"/>
                    <a:pt x="20053" y="368867"/>
                    <a:pt x="16626" y="382574"/>
                  </a:cubicBezTo>
                  <a:cubicBezTo>
                    <a:pt x="-3838" y="464427"/>
                    <a:pt x="22874" y="320153"/>
                    <a:pt x="0" y="457389"/>
                  </a:cubicBezTo>
                  <a:cubicBezTo>
                    <a:pt x="5542" y="548829"/>
                    <a:pt x="10099" y="640334"/>
                    <a:pt x="16626" y="731709"/>
                  </a:cubicBezTo>
                  <a:cubicBezTo>
                    <a:pt x="18414" y="756737"/>
                    <a:pt x="19297" y="782074"/>
                    <a:pt x="24939" y="806523"/>
                  </a:cubicBezTo>
                  <a:cubicBezTo>
                    <a:pt x="27725" y="818598"/>
                    <a:pt x="36683" y="828384"/>
                    <a:pt x="41564" y="839774"/>
                  </a:cubicBezTo>
                  <a:cubicBezTo>
                    <a:pt x="45016" y="847828"/>
                    <a:pt x="47106" y="856400"/>
                    <a:pt x="49877" y="864713"/>
                  </a:cubicBezTo>
                  <a:cubicBezTo>
                    <a:pt x="52648" y="881338"/>
                    <a:pt x="52271" y="898808"/>
                    <a:pt x="58189" y="914589"/>
                  </a:cubicBezTo>
                  <a:cubicBezTo>
                    <a:pt x="60941" y="921927"/>
                    <a:pt x="70468" y="924693"/>
                    <a:pt x="74815" y="931214"/>
                  </a:cubicBezTo>
                  <a:cubicBezTo>
                    <a:pt x="81689" y="941525"/>
                    <a:pt x="84566" y="954154"/>
                    <a:pt x="91440" y="964465"/>
                  </a:cubicBezTo>
                  <a:cubicBezTo>
                    <a:pt x="95787" y="970986"/>
                    <a:pt x="103170" y="974971"/>
                    <a:pt x="108066" y="981091"/>
                  </a:cubicBezTo>
                  <a:cubicBezTo>
                    <a:pt x="114307" y="988892"/>
                    <a:pt x="117627" y="998965"/>
                    <a:pt x="124691" y="1006029"/>
                  </a:cubicBezTo>
                  <a:cubicBezTo>
                    <a:pt x="131755" y="1013093"/>
                    <a:pt x="141637" y="1016660"/>
                    <a:pt x="149629" y="1022654"/>
                  </a:cubicBezTo>
                  <a:cubicBezTo>
                    <a:pt x="163823" y="1033299"/>
                    <a:pt x="176999" y="1045259"/>
                    <a:pt x="191193" y="1055905"/>
                  </a:cubicBezTo>
                  <a:cubicBezTo>
                    <a:pt x="199186" y="1061899"/>
                    <a:pt x="208330" y="1066290"/>
                    <a:pt x="216131" y="1072531"/>
                  </a:cubicBezTo>
                  <a:cubicBezTo>
                    <a:pt x="222251" y="1077427"/>
                    <a:pt x="226236" y="1084809"/>
                    <a:pt x="232757" y="1089156"/>
                  </a:cubicBezTo>
                  <a:cubicBezTo>
                    <a:pt x="251345" y="1101548"/>
                    <a:pt x="271790" y="1110913"/>
                    <a:pt x="290946" y="1122407"/>
                  </a:cubicBezTo>
                  <a:cubicBezTo>
                    <a:pt x="299513" y="1127547"/>
                    <a:pt x="306789" y="1134899"/>
                    <a:pt x="315884" y="1139033"/>
                  </a:cubicBezTo>
                  <a:cubicBezTo>
                    <a:pt x="337437" y="1148830"/>
                    <a:pt x="360532" y="1154865"/>
                    <a:pt x="382386" y="1163971"/>
                  </a:cubicBezTo>
                  <a:cubicBezTo>
                    <a:pt x="393825" y="1168737"/>
                    <a:pt x="404247" y="1175715"/>
                    <a:pt x="415637" y="1180596"/>
                  </a:cubicBezTo>
                  <a:cubicBezTo>
                    <a:pt x="423691" y="1184048"/>
                    <a:pt x="432397" y="1185763"/>
                    <a:pt x="440575" y="1188909"/>
                  </a:cubicBezTo>
                  <a:cubicBezTo>
                    <a:pt x="468429" y="1199622"/>
                    <a:pt x="495390" y="1212723"/>
                    <a:pt x="523702" y="1222160"/>
                  </a:cubicBezTo>
                  <a:cubicBezTo>
                    <a:pt x="545379" y="1229386"/>
                    <a:pt x="568318" y="1232219"/>
                    <a:pt x="590204" y="1238785"/>
                  </a:cubicBezTo>
                  <a:lnTo>
                    <a:pt x="673331" y="1263723"/>
                  </a:lnTo>
                  <a:cubicBezTo>
                    <a:pt x="681706" y="1266300"/>
                    <a:pt x="689844" y="1269629"/>
                    <a:pt x="698269" y="1272036"/>
                  </a:cubicBezTo>
                  <a:cubicBezTo>
                    <a:pt x="709254" y="1275175"/>
                    <a:pt x="720535" y="1277210"/>
                    <a:pt x="731520" y="1280349"/>
                  </a:cubicBezTo>
                  <a:cubicBezTo>
                    <a:pt x="787646" y="1296385"/>
                    <a:pt x="733745" y="1290854"/>
                    <a:pt x="839586" y="1305287"/>
                  </a:cubicBezTo>
                  <a:cubicBezTo>
                    <a:pt x="872646" y="1309795"/>
                    <a:pt x="906156" y="1310107"/>
                    <a:pt x="939339" y="1313600"/>
                  </a:cubicBezTo>
                  <a:cubicBezTo>
                    <a:pt x="958825" y="1315651"/>
                    <a:pt x="978132" y="1319142"/>
                    <a:pt x="997528" y="1321913"/>
                  </a:cubicBezTo>
                  <a:cubicBezTo>
                    <a:pt x="1102822" y="1319142"/>
                    <a:pt x="1208304" y="1320455"/>
                    <a:pt x="1313411" y="1313600"/>
                  </a:cubicBezTo>
                  <a:cubicBezTo>
                    <a:pt x="1336716" y="1312080"/>
                    <a:pt x="1378061" y="1297591"/>
                    <a:pt x="1404851" y="1288662"/>
                  </a:cubicBezTo>
                  <a:cubicBezTo>
                    <a:pt x="1469306" y="1245692"/>
                    <a:pt x="1435775" y="1261728"/>
                    <a:pt x="1504604" y="1238785"/>
                  </a:cubicBezTo>
                  <a:lnTo>
                    <a:pt x="1529542" y="1230473"/>
                  </a:lnTo>
                  <a:cubicBezTo>
                    <a:pt x="1537855" y="1224931"/>
                    <a:pt x="1545544" y="1218315"/>
                    <a:pt x="1554480" y="1213847"/>
                  </a:cubicBezTo>
                  <a:cubicBezTo>
                    <a:pt x="1562318" y="1209928"/>
                    <a:pt x="1572576" y="1211008"/>
                    <a:pt x="1579419" y="1205534"/>
                  </a:cubicBezTo>
                  <a:cubicBezTo>
                    <a:pt x="1587220" y="1199293"/>
                    <a:pt x="1588980" y="1187660"/>
                    <a:pt x="1596044" y="1180596"/>
                  </a:cubicBezTo>
                  <a:cubicBezTo>
                    <a:pt x="1603108" y="1173532"/>
                    <a:pt x="1613181" y="1170212"/>
                    <a:pt x="1620982" y="1163971"/>
                  </a:cubicBezTo>
                  <a:cubicBezTo>
                    <a:pt x="1627102" y="1159075"/>
                    <a:pt x="1632066" y="1152887"/>
                    <a:pt x="1637608" y="1147345"/>
                  </a:cubicBezTo>
                  <a:cubicBezTo>
                    <a:pt x="1661154" y="1076703"/>
                    <a:pt x="1628315" y="1162832"/>
                    <a:pt x="1662546" y="1105782"/>
                  </a:cubicBezTo>
                  <a:cubicBezTo>
                    <a:pt x="1682829" y="1071977"/>
                    <a:pt x="1655953" y="1087436"/>
                    <a:pt x="1687484" y="1055905"/>
                  </a:cubicBezTo>
                  <a:cubicBezTo>
                    <a:pt x="1694548" y="1048841"/>
                    <a:pt x="1704621" y="1045521"/>
                    <a:pt x="1712422" y="1039280"/>
                  </a:cubicBezTo>
                  <a:cubicBezTo>
                    <a:pt x="1718542" y="1034384"/>
                    <a:pt x="1722928" y="1027550"/>
                    <a:pt x="1729048" y="1022654"/>
                  </a:cubicBezTo>
                  <a:cubicBezTo>
                    <a:pt x="1736849" y="1016413"/>
                    <a:pt x="1763684" y="1008800"/>
                    <a:pt x="1770611" y="1006029"/>
                  </a:cubicBezTo>
                  <a:close/>
                </a:path>
              </a:pathLst>
            </a:custGeom>
            <a:solidFill>
              <a:srgbClr val="FFE699">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D32256-35DE-4EBD-91B2-15DF32EAA7A4}"/>
                </a:ext>
              </a:extLst>
            </p:cNvPr>
            <p:cNvSpPr txBox="1"/>
            <p:nvPr/>
          </p:nvSpPr>
          <p:spPr>
            <a:xfrm>
              <a:off x="1039887" y="3951260"/>
              <a:ext cx="1393330" cy="338554"/>
            </a:xfrm>
            <a:prstGeom prst="rect">
              <a:avLst/>
            </a:prstGeom>
            <a:noFill/>
          </p:spPr>
          <p:txBody>
            <a:bodyPr wrap="none" rtlCol="0">
              <a:spAutoFit/>
            </a:bodyPr>
            <a:lstStyle/>
            <a:p>
              <a:r>
                <a:rPr lang="ko-KR" altLang="en-US" sz="1600">
                  <a:solidFill>
                    <a:srgbClr val="C00000"/>
                  </a:solidFill>
                  <a:latin typeface="12롯데마트드림Medium" panose="02020603020101020101" pitchFamily="18" charset="-127"/>
                  <a:ea typeface="12롯데마트드림Medium" panose="02020603020101020101" pitchFamily="18" charset="-127"/>
                </a:rPr>
                <a:t>패딩 이후 문장</a:t>
              </a:r>
            </a:p>
          </p:txBody>
        </p:sp>
        <p:sp>
          <p:nvSpPr>
            <p:cNvPr id="14" name="오른쪽 중괄호 13">
              <a:extLst>
                <a:ext uri="{FF2B5EF4-FFF2-40B4-BE49-F238E27FC236}">
                  <a16:creationId xmlns:a16="http://schemas.microsoft.com/office/drawing/2014/main" id="{EA84EF9C-D282-401B-A660-09379A4EF235}"/>
                </a:ext>
              </a:extLst>
            </p:cNvPr>
            <p:cNvSpPr/>
            <p:nvPr/>
          </p:nvSpPr>
          <p:spPr>
            <a:xfrm rot="5400000">
              <a:off x="4421564" y="3531873"/>
              <a:ext cx="358593" cy="3692879"/>
            </a:xfrm>
            <a:prstGeom prst="rightBrace">
              <a:avLst>
                <a:gd name="adj1" fmla="val 71970"/>
                <a:gd name="adj2" fmla="val 50675"/>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BE6819C-B649-465F-855B-5372AC8ED287}"/>
                </a:ext>
              </a:extLst>
            </p:cNvPr>
            <p:cNvSpPr txBox="1"/>
            <p:nvPr/>
          </p:nvSpPr>
          <p:spPr>
            <a:xfrm>
              <a:off x="3639801" y="5679091"/>
              <a:ext cx="2202847" cy="338554"/>
            </a:xfrm>
            <a:prstGeom prst="rect">
              <a:avLst/>
            </a:prstGeom>
            <a:noFill/>
          </p:spPr>
          <p:txBody>
            <a:bodyPr wrap="none" rtlCol="0">
              <a:spAutoFit/>
            </a:bodyPr>
            <a:lstStyle/>
            <a:p>
              <a:r>
                <a:rPr lang="ko-KR" altLang="en-US" sz="1600">
                  <a:solidFill>
                    <a:srgbClr val="C00000"/>
                  </a:solidFill>
                  <a:latin typeface="12롯데마트드림Medium" panose="02020603020101020101" pitchFamily="18" charset="-127"/>
                  <a:ea typeface="12롯데마트드림Medium" panose="02020603020101020101" pitchFamily="18" charset="-127"/>
                </a:rPr>
                <a:t>최대 패딩 문장 길이 </a:t>
              </a:r>
              <a:r>
                <a:rPr lang="en-US" altLang="ko-KR" sz="1600">
                  <a:solidFill>
                    <a:srgbClr val="C00000"/>
                  </a:solidFill>
                  <a:latin typeface="12롯데마트드림Medium" panose="02020603020101020101" pitchFamily="18" charset="-127"/>
                  <a:ea typeface="12롯데마트드림Medium" panose="02020603020101020101" pitchFamily="18" charset="-127"/>
                </a:rPr>
                <a:t>=10</a:t>
              </a:r>
              <a:endParaRPr lang="ko-KR" altLang="en-US" sz="1600">
                <a:solidFill>
                  <a:srgbClr val="C00000"/>
                </a:solidFill>
                <a:latin typeface="12롯데마트드림Medium" panose="02020603020101020101" pitchFamily="18" charset="-127"/>
                <a:ea typeface="12롯데마트드림Medium" panose="02020603020101020101" pitchFamily="18" charset="-127"/>
              </a:endParaRPr>
            </a:p>
          </p:txBody>
        </p:sp>
        <p:sp>
          <p:nvSpPr>
            <p:cNvPr id="17" name="화살표: 아래쪽 16">
              <a:extLst>
                <a:ext uri="{FF2B5EF4-FFF2-40B4-BE49-F238E27FC236}">
                  <a16:creationId xmlns:a16="http://schemas.microsoft.com/office/drawing/2014/main" id="{9F37F8C5-AFDB-402A-835E-E3A1655A9E0D}"/>
                </a:ext>
              </a:extLst>
            </p:cNvPr>
            <p:cNvSpPr/>
            <p:nvPr/>
          </p:nvSpPr>
          <p:spPr>
            <a:xfrm>
              <a:off x="4979324" y="2906741"/>
              <a:ext cx="423949" cy="415206"/>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Clr>
                <a:schemeClr val="dk1"/>
              </a:buClr>
              <a:buSzPts val="2400"/>
            </a:pPr>
            <a:r>
              <a:rPr lang="ko-KR" altLang="en-US"/>
              <a:t>자연어 처리를 배우는 순서 </a:t>
            </a:r>
            <a:r>
              <a:rPr lang="en-US" altLang="ko-KR"/>
              <a:t>(</a:t>
            </a:r>
            <a:r>
              <a:rPr lang="ko-KR" altLang="en-US"/>
              <a:t>차근차근 하세요</a:t>
            </a:r>
            <a:r>
              <a:rPr lang="en-US" altLang="ko-KR"/>
              <a:t>)</a:t>
            </a:r>
            <a:endParaRPr lang="ko-KR" altLang="en-US" sz="3200"/>
          </a:p>
        </p:txBody>
      </p:sp>
      <p:sp>
        <p:nvSpPr>
          <p:cNvPr id="3" name="내용 개체 틀 2">
            <a:extLst>
              <a:ext uri="{FF2B5EF4-FFF2-40B4-BE49-F238E27FC236}">
                <a16:creationId xmlns:a16="http://schemas.microsoft.com/office/drawing/2014/main" id="{24BD4946-4EC7-405D-9DB4-13E9A6544656}"/>
              </a:ext>
            </a:extLst>
          </p:cNvPr>
          <p:cNvSpPr>
            <a:spLocks noGrp="1"/>
          </p:cNvSpPr>
          <p:nvPr>
            <p:ph idx="1"/>
          </p:nvPr>
        </p:nvSpPr>
        <p:spPr/>
        <p:txBody>
          <a:bodyPr/>
          <a:lstStyle/>
          <a:p>
            <a:r>
              <a:rPr lang="en-US" altLang="ko-KR"/>
              <a:t>Text preprocessing for NLP &amp; Language Model</a:t>
            </a:r>
          </a:p>
          <a:p>
            <a:r>
              <a:rPr lang="en-US" altLang="ko-KR"/>
              <a:t>Basic Model &amp; Vectorization</a:t>
            </a:r>
          </a:p>
          <a:p>
            <a:r>
              <a:rPr lang="en-US" altLang="ko-KR"/>
              <a:t>Word Embedding (Word2Vec)</a:t>
            </a:r>
          </a:p>
          <a:p>
            <a:r>
              <a:rPr lang="en-US" altLang="ko-KR"/>
              <a:t>Text Classification (using RNN &amp; CNN)</a:t>
            </a:r>
          </a:p>
          <a:p>
            <a:r>
              <a:rPr lang="en-US" altLang="ko-KR"/>
              <a:t>Sequence to Sequence</a:t>
            </a:r>
          </a:p>
          <a:p>
            <a:r>
              <a:rPr lang="en-US" altLang="ko-KR"/>
              <a:t>Attention Mechanism</a:t>
            </a:r>
          </a:p>
          <a:p>
            <a:endParaRPr lang="ko-KR" altLang="en-US"/>
          </a:p>
        </p:txBody>
      </p:sp>
      <p:pic>
        <p:nvPicPr>
          <p:cNvPr id="9" name="Picture 2" descr="abhishek on Twitter: &quot;Enjoy a couple of memes made by yours truly :P… &quot;">
            <a:extLst>
              <a:ext uri="{FF2B5EF4-FFF2-40B4-BE49-F238E27FC236}">
                <a16:creationId xmlns:a16="http://schemas.microsoft.com/office/drawing/2014/main" id="{9839C00E-B120-4537-A4AE-F30692C49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143" y="1252550"/>
            <a:ext cx="3265994" cy="4046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839488A2-7BAA-47EC-ADBB-22C17214101E}"/>
              </a:ext>
            </a:extLst>
          </p:cNvPr>
          <p:cNvSpPr>
            <a:spLocks noGrp="1"/>
          </p:cNvSpPr>
          <p:nvPr>
            <p:ph type="title"/>
          </p:nvPr>
        </p:nvSpPr>
        <p:spPr/>
        <p:txBody>
          <a:bodyPr>
            <a:normAutofit/>
          </a:bodyPr>
          <a:lstStyle/>
          <a:p>
            <a:r>
              <a:rPr lang="en-US" altLang="ko-KR"/>
              <a:t>Lecture 04</a:t>
            </a:r>
            <a:br>
              <a:rPr lang="en-US" altLang="ko-KR"/>
            </a:br>
            <a:br>
              <a:rPr lang="en-US" altLang="ko-KR"/>
            </a:br>
            <a:r>
              <a:rPr lang="ko-KR" altLang="en-US"/>
              <a:t>자연어처리를 위한 텍스트 전처리 실습</a:t>
            </a:r>
          </a:p>
        </p:txBody>
      </p:sp>
      <p:sp>
        <p:nvSpPr>
          <p:cNvPr id="2" name="슬라이드 번호 개체 틀 1">
            <a:extLst>
              <a:ext uri="{FF2B5EF4-FFF2-40B4-BE49-F238E27FC236}">
                <a16:creationId xmlns:a16="http://schemas.microsoft.com/office/drawing/2014/main" id="{B888CA1C-3D15-470A-8A7C-10E15D7CDB96}"/>
              </a:ext>
            </a:extLst>
          </p:cNvPr>
          <p:cNvSpPr>
            <a:spLocks noGrp="1"/>
          </p:cNvSpPr>
          <p:nvPr>
            <p:ph type="sldNum" sz="quarter" idx="4"/>
          </p:nvPr>
        </p:nvSpPr>
        <p:spPr/>
        <p:txBody>
          <a:bodyPr/>
          <a:lstStyle/>
          <a:p>
            <a:fld id="{634DECA5-6CD8-44AF-ACED-5DC73A540B1E}" type="slidenum">
              <a:rPr lang="ko-KR" altLang="en-US" smtClean="0"/>
              <a:pPr/>
              <a:t>50</a:t>
            </a:fld>
            <a:endParaRPr lang="ko-KR" altLang="en-US"/>
          </a:p>
        </p:txBody>
      </p:sp>
    </p:spTree>
    <p:extLst>
      <p:ext uri="{BB962C8B-B14F-4D97-AF65-F5344CB8AC3E}">
        <p14:creationId xmlns:p14="http://schemas.microsoft.com/office/powerpoint/2010/main" val="23804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EF79A408-1139-49F8-8855-F837C815FBFF}"/>
              </a:ext>
            </a:extLst>
          </p:cNvPr>
          <p:cNvSpPr>
            <a:spLocks noGrp="1"/>
          </p:cNvSpPr>
          <p:nvPr>
            <p:ph type="sldNum" sz="quarter" idx="12"/>
          </p:nvPr>
        </p:nvSpPr>
        <p:spPr/>
        <p:txBody>
          <a:bodyPr/>
          <a:lstStyle/>
          <a:p>
            <a:fld id="{634DECA5-6CD8-44AF-ACED-5DC73A540B1E}" type="slidenum">
              <a:rPr lang="ko-KR" altLang="en-US" smtClean="0"/>
              <a:pPr/>
              <a:t>51</a:t>
            </a:fld>
            <a:endParaRPr lang="ko-KR" altLang="en-US"/>
          </a:p>
        </p:txBody>
      </p:sp>
      <p:sp>
        <p:nvSpPr>
          <p:cNvPr id="5" name="제목 4">
            <a:extLst>
              <a:ext uri="{FF2B5EF4-FFF2-40B4-BE49-F238E27FC236}">
                <a16:creationId xmlns:a16="http://schemas.microsoft.com/office/drawing/2014/main" id="{7F13FE23-0CAA-4924-9BC8-8B3C14C3BC7F}"/>
              </a:ext>
            </a:extLst>
          </p:cNvPr>
          <p:cNvSpPr>
            <a:spLocks noGrp="1"/>
          </p:cNvSpPr>
          <p:nvPr>
            <p:ph type="title"/>
          </p:nvPr>
        </p:nvSpPr>
        <p:spPr/>
        <p:txBody>
          <a:bodyPr/>
          <a:lstStyle/>
          <a:p>
            <a:r>
              <a:rPr lang="en-US" altLang="ko-KR"/>
              <a:t>(</a:t>
            </a:r>
            <a:r>
              <a:rPr lang="ko-KR" altLang="en-US"/>
              <a:t>실습</a:t>
            </a:r>
            <a:r>
              <a:rPr lang="en-US" altLang="ko-KR"/>
              <a:t>) </a:t>
            </a:r>
            <a:r>
              <a:rPr lang="ko-KR" altLang="en-US"/>
              <a:t>파이썬 라이브러리 </a:t>
            </a:r>
            <a:r>
              <a:rPr lang="en-US" altLang="ko-KR"/>
              <a:t>NLTK</a:t>
            </a:r>
            <a:r>
              <a:rPr lang="ko-KR" altLang="en-US"/>
              <a:t>를 이용한 토큰화</a:t>
            </a:r>
          </a:p>
        </p:txBody>
      </p:sp>
      <p:pic>
        <p:nvPicPr>
          <p:cNvPr id="6" name="그림 5">
            <a:extLst>
              <a:ext uri="{FF2B5EF4-FFF2-40B4-BE49-F238E27FC236}">
                <a16:creationId xmlns:a16="http://schemas.microsoft.com/office/drawing/2014/main" id="{470DD4C6-068E-47F4-9170-FB4752B73DEE}"/>
              </a:ext>
            </a:extLst>
          </p:cNvPr>
          <p:cNvPicPr>
            <a:picLocks noChangeAspect="1"/>
          </p:cNvPicPr>
          <p:nvPr/>
        </p:nvPicPr>
        <p:blipFill>
          <a:blip r:embed="rId2"/>
          <a:stretch>
            <a:fillRect/>
          </a:stretch>
        </p:blipFill>
        <p:spPr>
          <a:xfrm>
            <a:off x="2653491" y="1018483"/>
            <a:ext cx="5372100" cy="781050"/>
          </a:xfrm>
          <a:prstGeom prst="rect">
            <a:avLst/>
          </a:prstGeom>
        </p:spPr>
      </p:pic>
      <p:pic>
        <p:nvPicPr>
          <p:cNvPr id="7" name="그림 6">
            <a:extLst>
              <a:ext uri="{FF2B5EF4-FFF2-40B4-BE49-F238E27FC236}">
                <a16:creationId xmlns:a16="http://schemas.microsoft.com/office/drawing/2014/main" id="{C5D33B51-6119-4C1F-ACD3-6DF151CB01E4}"/>
              </a:ext>
            </a:extLst>
          </p:cNvPr>
          <p:cNvPicPr>
            <a:picLocks noChangeAspect="1"/>
          </p:cNvPicPr>
          <p:nvPr/>
        </p:nvPicPr>
        <p:blipFill>
          <a:blip r:embed="rId3"/>
          <a:stretch>
            <a:fillRect/>
          </a:stretch>
        </p:blipFill>
        <p:spPr>
          <a:xfrm>
            <a:off x="2815416" y="1868546"/>
            <a:ext cx="5210175" cy="3686175"/>
          </a:xfrm>
          <a:prstGeom prst="rect">
            <a:avLst/>
          </a:prstGeom>
        </p:spPr>
      </p:pic>
    </p:spTree>
    <p:extLst>
      <p:ext uri="{BB962C8B-B14F-4D97-AF65-F5344CB8AC3E}">
        <p14:creationId xmlns:p14="http://schemas.microsoft.com/office/powerpoint/2010/main" val="759975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69DEFBC6-49D3-4D9C-8A41-4B5FABAC909D}"/>
              </a:ext>
            </a:extLst>
          </p:cNvPr>
          <p:cNvSpPr>
            <a:spLocks noGrp="1"/>
          </p:cNvSpPr>
          <p:nvPr>
            <p:ph type="sldNum" sz="quarter" idx="12"/>
          </p:nvPr>
        </p:nvSpPr>
        <p:spPr/>
        <p:txBody>
          <a:bodyPr/>
          <a:lstStyle/>
          <a:p>
            <a:fld id="{634DECA5-6CD8-44AF-ACED-5DC73A540B1E}" type="slidenum">
              <a:rPr lang="ko-KR" altLang="en-US" smtClean="0"/>
              <a:pPr/>
              <a:t>52</a:t>
            </a:fld>
            <a:endParaRPr lang="ko-KR" altLang="en-US"/>
          </a:p>
        </p:txBody>
      </p:sp>
      <p:sp>
        <p:nvSpPr>
          <p:cNvPr id="3" name="제목 2">
            <a:extLst>
              <a:ext uri="{FF2B5EF4-FFF2-40B4-BE49-F238E27FC236}">
                <a16:creationId xmlns:a16="http://schemas.microsoft.com/office/drawing/2014/main" id="{1E1C5BDA-DEC5-4528-8AB0-D1071E7CBD0E}"/>
              </a:ext>
            </a:extLst>
          </p:cNvPr>
          <p:cNvSpPr>
            <a:spLocks noGrp="1"/>
          </p:cNvSpPr>
          <p:nvPr>
            <p:ph type="title"/>
          </p:nvPr>
        </p:nvSpPr>
        <p:spPr/>
        <p:txBody>
          <a:bodyPr/>
          <a:lstStyle/>
          <a:p>
            <a:r>
              <a:rPr lang="en-US" altLang="ko-KR"/>
              <a:t>(</a:t>
            </a:r>
            <a:r>
              <a:rPr lang="ko-KR" altLang="en-US"/>
              <a:t>실습</a:t>
            </a:r>
            <a:r>
              <a:rPr lang="en-US" altLang="ko-KR"/>
              <a:t>) </a:t>
            </a:r>
            <a:r>
              <a:rPr lang="ko-KR" altLang="en-US"/>
              <a:t>케라스 텍스트 전처리</a:t>
            </a:r>
          </a:p>
        </p:txBody>
      </p:sp>
      <p:pic>
        <p:nvPicPr>
          <p:cNvPr id="4" name="그림 3">
            <a:extLst>
              <a:ext uri="{FF2B5EF4-FFF2-40B4-BE49-F238E27FC236}">
                <a16:creationId xmlns:a16="http://schemas.microsoft.com/office/drawing/2014/main" id="{2AEA2A62-B59C-4E9F-AAE9-E63E4A90841E}"/>
              </a:ext>
            </a:extLst>
          </p:cNvPr>
          <p:cNvPicPr>
            <a:picLocks noChangeAspect="1"/>
          </p:cNvPicPr>
          <p:nvPr/>
        </p:nvPicPr>
        <p:blipFill>
          <a:blip r:embed="rId2"/>
          <a:stretch>
            <a:fillRect/>
          </a:stretch>
        </p:blipFill>
        <p:spPr>
          <a:xfrm>
            <a:off x="323353" y="1031904"/>
            <a:ext cx="5305425" cy="4162425"/>
          </a:xfrm>
          <a:prstGeom prst="rect">
            <a:avLst/>
          </a:prstGeom>
        </p:spPr>
      </p:pic>
      <p:pic>
        <p:nvPicPr>
          <p:cNvPr id="7" name="그림 6">
            <a:extLst>
              <a:ext uri="{FF2B5EF4-FFF2-40B4-BE49-F238E27FC236}">
                <a16:creationId xmlns:a16="http://schemas.microsoft.com/office/drawing/2014/main" id="{F42E63DD-46D7-43A3-9A5B-00ED6F330486}"/>
              </a:ext>
            </a:extLst>
          </p:cNvPr>
          <p:cNvPicPr>
            <a:picLocks noChangeAspect="1"/>
          </p:cNvPicPr>
          <p:nvPr/>
        </p:nvPicPr>
        <p:blipFill>
          <a:blip r:embed="rId3"/>
          <a:stretch>
            <a:fillRect/>
          </a:stretch>
        </p:blipFill>
        <p:spPr>
          <a:xfrm>
            <a:off x="5939183" y="847725"/>
            <a:ext cx="5534025" cy="5162550"/>
          </a:xfrm>
          <a:prstGeom prst="rect">
            <a:avLst/>
          </a:prstGeom>
        </p:spPr>
      </p:pic>
    </p:spTree>
    <p:extLst>
      <p:ext uri="{BB962C8B-B14F-4D97-AF65-F5344CB8AC3E}">
        <p14:creationId xmlns:p14="http://schemas.microsoft.com/office/powerpoint/2010/main" val="3709849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690B9ABC-46CA-4F85-9611-431A232866DA}"/>
              </a:ext>
            </a:extLst>
          </p:cNvPr>
          <p:cNvSpPr>
            <a:spLocks noGrp="1"/>
          </p:cNvSpPr>
          <p:nvPr>
            <p:ph type="sldNum" sz="quarter" idx="12"/>
          </p:nvPr>
        </p:nvSpPr>
        <p:spPr/>
        <p:txBody>
          <a:bodyPr/>
          <a:lstStyle/>
          <a:p>
            <a:fld id="{634DECA5-6CD8-44AF-ACED-5DC73A540B1E}" type="slidenum">
              <a:rPr lang="ko-KR" altLang="en-US" smtClean="0"/>
              <a:pPr/>
              <a:t>53</a:t>
            </a:fld>
            <a:endParaRPr lang="ko-KR" altLang="en-US"/>
          </a:p>
        </p:txBody>
      </p:sp>
      <p:sp>
        <p:nvSpPr>
          <p:cNvPr id="3" name="제목 2">
            <a:extLst>
              <a:ext uri="{FF2B5EF4-FFF2-40B4-BE49-F238E27FC236}">
                <a16:creationId xmlns:a16="http://schemas.microsoft.com/office/drawing/2014/main" id="{277F2773-E250-479F-8337-088ED2FA1DBE}"/>
              </a:ext>
            </a:extLst>
          </p:cNvPr>
          <p:cNvSpPr>
            <a:spLocks noGrp="1"/>
          </p:cNvSpPr>
          <p:nvPr>
            <p:ph type="title"/>
          </p:nvPr>
        </p:nvSpPr>
        <p:spPr/>
        <p:txBody>
          <a:bodyPr/>
          <a:lstStyle/>
          <a:p>
            <a:r>
              <a:rPr lang="en-US" altLang="ko-KR"/>
              <a:t>(</a:t>
            </a:r>
            <a:r>
              <a:rPr lang="ko-KR" altLang="en-US"/>
              <a:t>실습</a:t>
            </a:r>
            <a:r>
              <a:rPr lang="en-US" altLang="ko-KR"/>
              <a:t>)</a:t>
            </a:r>
            <a:r>
              <a:rPr lang="ko-KR" altLang="en-US"/>
              <a:t>케라스 패딩 </a:t>
            </a:r>
          </a:p>
        </p:txBody>
      </p:sp>
      <p:pic>
        <p:nvPicPr>
          <p:cNvPr id="12" name="그림 11">
            <a:extLst>
              <a:ext uri="{FF2B5EF4-FFF2-40B4-BE49-F238E27FC236}">
                <a16:creationId xmlns:a16="http://schemas.microsoft.com/office/drawing/2014/main" id="{E3DEAC55-DEAF-42AE-A8F3-28D246CF8489}"/>
              </a:ext>
            </a:extLst>
          </p:cNvPr>
          <p:cNvPicPr>
            <a:picLocks noChangeAspect="1"/>
          </p:cNvPicPr>
          <p:nvPr/>
        </p:nvPicPr>
        <p:blipFill>
          <a:blip r:embed="rId2"/>
          <a:stretch>
            <a:fillRect/>
          </a:stretch>
        </p:blipFill>
        <p:spPr>
          <a:xfrm>
            <a:off x="679999" y="5477039"/>
            <a:ext cx="6676766" cy="702817"/>
          </a:xfrm>
          <a:prstGeom prst="rect">
            <a:avLst/>
          </a:prstGeom>
        </p:spPr>
      </p:pic>
      <p:grpSp>
        <p:nvGrpSpPr>
          <p:cNvPr id="18" name="그룹 17">
            <a:extLst>
              <a:ext uri="{FF2B5EF4-FFF2-40B4-BE49-F238E27FC236}">
                <a16:creationId xmlns:a16="http://schemas.microsoft.com/office/drawing/2014/main" id="{46E072A0-5229-4980-8549-24635219FF6E}"/>
              </a:ext>
            </a:extLst>
          </p:cNvPr>
          <p:cNvGrpSpPr/>
          <p:nvPr/>
        </p:nvGrpSpPr>
        <p:grpSpPr>
          <a:xfrm>
            <a:off x="296565" y="906087"/>
            <a:ext cx="11599069" cy="4922361"/>
            <a:chOff x="296565" y="906087"/>
            <a:chExt cx="11599069" cy="4922361"/>
          </a:xfrm>
        </p:grpSpPr>
        <p:pic>
          <p:nvPicPr>
            <p:cNvPr id="9" name="그림 8">
              <a:extLst>
                <a:ext uri="{FF2B5EF4-FFF2-40B4-BE49-F238E27FC236}">
                  <a16:creationId xmlns:a16="http://schemas.microsoft.com/office/drawing/2014/main" id="{49F4CE8B-1482-4B36-B501-F392D6FA6DE2}"/>
                </a:ext>
              </a:extLst>
            </p:cNvPr>
            <p:cNvPicPr>
              <a:picLocks noChangeAspect="1"/>
            </p:cNvPicPr>
            <p:nvPr/>
          </p:nvPicPr>
          <p:blipFill>
            <a:blip r:embed="rId3"/>
            <a:stretch>
              <a:fillRect/>
            </a:stretch>
          </p:blipFill>
          <p:spPr>
            <a:xfrm>
              <a:off x="296565" y="906087"/>
              <a:ext cx="6951464" cy="4341079"/>
            </a:xfrm>
            <a:prstGeom prst="rect">
              <a:avLst/>
            </a:prstGeom>
          </p:spPr>
        </p:pic>
        <p:pic>
          <p:nvPicPr>
            <p:cNvPr id="10" name="그림 9">
              <a:extLst>
                <a:ext uri="{FF2B5EF4-FFF2-40B4-BE49-F238E27FC236}">
                  <a16:creationId xmlns:a16="http://schemas.microsoft.com/office/drawing/2014/main" id="{E034CD8C-0779-460D-AC7E-E6AFB8F0235D}"/>
                </a:ext>
              </a:extLst>
            </p:cNvPr>
            <p:cNvPicPr>
              <a:picLocks noChangeAspect="1"/>
            </p:cNvPicPr>
            <p:nvPr/>
          </p:nvPicPr>
          <p:blipFill rotWithShape="1">
            <a:blip r:embed="rId4"/>
            <a:srcRect t="23878" r="35960"/>
            <a:stretch/>
          </p:blipFill>
          <p:spPr>
            <a:xfrm>
              <a:off x="7645390" y="1606897"/>
              <a:ext cx="4250244" cy="2321616"/>
            </a:xfrm>
            <a:prstGeom prst="rect">
              <a:avLst/>
            </a:prstGeom>
          </p:spPr>
        </p:pic>
        <p:cxnSp>
          <p:nvCxnSpPr>
            <p:cNvPr id="14" name="연결선: 꺾임 13">
              <a:extLst>
                <a:ext uri="{FF2B5EF4-FFF2-40B4-BE49-F238E27FC236}">
                  <a16:creationId xmlns:a16="http://schemas.microsoft.com/office/drawing/2014/main" id="{1E7F3984-71F9-4298-92D6-3E0154EDB4A6}"/>
                </a:ext>
              </a:extLst>
            </p:cNvPr>
            <p:cNvCxnSpPr>
              <a:cxnSpLocks/>
              <a:stCxn id="12" idx="3"/>
              <a:endCxn id="10" idx="0"/>
            </p:cNvCxnSpPr>
            <p:nvPr/>
          </p:nvCxnSpPr>
          <p:spPr>
            <a:xfrm flipV="1">
              <a:off x="7356765" y="1606897"/>
              <a:ext cx="2413747" cy="4221551"/>
            </a:xfrm>
            <a:prstGeom prst="bentConnector4">
              <a:avLst>
                <a:gd name="adj1" fmla="val 5979"/>
                <a:gd name="adj2" fmla="val 105415"/>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3296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839488A2-7BAA-47EC-ADBB-22C17214101E}"/>
              </a:ext>
            </a:extLst>
          </p:cNvPr>
          <p:cNvSpPr>
            <a:spLocks noGrp="1"/>
          </p:cNvSpPr>
          <p:nvPr>
            <p:ph type="title"/>
          </p:nvPr>
        </p:nvSpPr>
        <p:spPr/>
        <p:txBody>
          <a:bodyPr>
            <a:normAutofit/>
          </a:bodyPr>
          <a:lstStyle/>
          <a:p>
            <a:r>
              <a:rPr lang="en-US" altLang="ko-KR"/>
              <a:t>Lecture 05</a:t>
            </a:r>
            <a:br>
              <a:rPr lang="en-US" altLang="ko-KR"/>
            </a:br>
            <a:br>
              <a:rPr lang="en-US" altLang="ko-KR"/>
            </a:br>
            <a:r>
              <a:rPr lang="ko-KR" altLang="en-US"/>
              <a:t>단어 임베딩 소개 및 </a:t>
            </a:r>
            <a:r>
              <a:rPr lang="en-US" altLang="ko-KR"/>
              <a:t>Word2Vec </a:t>
            </a:r>
            <a:r>
              <a:rPr lang="ko-KR" altLang="en-US"/>
              <a:t>실습</a:t>
            </a:r>
          </a:p>
        </p:txBody>
      </p:sp>
      <p:sp>
        <p:nvSpPr>
          <p:cNvPr id="2" name="슬라이드 번호 개체 틀 1">
            <a:extLst>
              <a:ext uri="{FF2B5EF4-FFF2-40B4-BE49-F238E27FC236}">
                <a16:creationId xmlns:a16="http://schemas.microsoft.com/office/drawing/2014/main" id="{B888CA1C-3D15-470A-8A7C-10E15D7CDB96}"/>
              </a:ext>
            </a:extLst>
          </p:cNvPr>
          <p:cNvSpPr>
            <a:spLocks noGrp="1"/>
          </p:cNvSpPr>
          <p:nvPr>
            <p:ph type="sldNum" sz="quarter" idx="4"/>
          </p:nvPr>
        </p:nvSpPr>
        <p:spPr/>
        <p:txBody>
          <a:bodyPr/>
          <a:lstStyle/>
          <a:p>
            <a:fld id="{634DECA5-6CD8-44AF-ACED-5DC73A540B1E}" type="slidenum">
              <a:rPr lang="ko-KR" altLang="en-US" smtClean="0"/>
              <a:pPr/>
              <a:t>54</a:t>
            </a:fld>
            <a:endParaRPr lang="ko-KR" altLang="en-US"/>
          </a:p>
        </p:txBody>
      </p:sp>
    </p:spTree>
    <p:extLst>
      <p:ext uri="{BB962C8B-B14F-4D97-AF65-F5344CB8AC3E}">
        <p14:creationId xmlns:p14="http://schemas.microsoft.com/office/powerpoint/2010/main" val="2437930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4E04EA5B-7B13-4AEA-9D6F-3AE88219D865}"/>
              </a:ext>
            </a:extLst>
          </p:cNvPr>
          <p:cNvSpPr>
            <a:spLocks noGrp="1"/>
          </p:cNvSpPr>
          <p:nvPr>
            <p:ph type="sldNum" sz="quarter" idx="12"/>
          </p:nvPr>
        </p:nvSpPr>
        <p:spPr/>
        <p:txBody>
          <a:bodyPr/>
          <a:lstStyle/>
          <a:p>
            <a:fld id="{634DECA5-6CD8-44AF-ACED-5DC73A540B1E}" type="slidenum">
              <a:rPr lang="ko-KR" altLang="en-US" smtClean="0"/>
              <a:pPr/>
              <a:t>55</a:t>
            </a:fld>
            <a:endParaRPr lang="ko-KR" altLang="en-US"/>
          </a:p>
        </p:txBody>
      </p:sp>
      <p:sp>
        <p:nvSpPr>
          <p:cNvPr id="5" name="내용 개체 틀 4">
            <a:extLst>
              <a:ext uri="{FF2B5EF4-FFF2-40B4-BE49-F238E27FC236}">
                <a16:creationId xmlns:a16="http://schemas.microsoft.com/office/drawing/2014/main" id="{D147E8F7-FD77-4C92-A56F-7D7737F2C1FB}"/>
              </a:ext>
            </a:extLst>
          </p:cNvPr>
          <p:cNvSpPr>
            <a:spLocks noGrp="1"/>
          </p:cNvSpPr>
          <p:nvPr>
            <p:ph idx="4294967295"/>
          </p:nvPr>
        </p:nvSpPr>
        <p:spPr>
          <a:xfrm>
            <a:off x="389614" y="844331"/>
            <a:ext cx="11545294" cy="5301738"/>
          </a:xfrm>
        </p:spPr>
        <p:txBody>
          <a:bodyPr/>
          <a:lstStyle/>
          <a:p>
            <a:pPr fontAlgn="base"/>
            <a:r>
              <a:rPr lang="ko-KR" altLang="en-US"/>
              <a:t>벡터화에 신경망을 사용하지 않을 경우</a:t>
            </a:r>
          </a:p>
          <a:p>
            <a:pPr lvl="1" fontAlgn="base"/>
            <a:r>
              <a:rPr lang="ko-KR" altLang="en-US">
                <a:solidFill>
                  <a:srgbClr val="C00000"/>
                </a:solidFill>
              </a:rPr>
              <a:t>단어</a:t>
            </a:r>
            <a:r>
              <a:rPr lang="ko-KR" altLang="en-US"/>
              <a:t>에 대한 벡터 표현 방법 </a:t>
            </a:r>
            <a:r>
              <a:rPr lang="en-US" altLang="ko-KR"/>
              <a:t>: </a:t>
            </a:r>
            <a:r>
              <a:rPr lang="ko-KR" altLang="en-US">
                <a:solidFill>
                  <a:srgbClr val="C00000"/>
                </a:solidFill>
              </a:rPr>
              <a:t>원</a:t>
            </a:r>
            <a:r>
              <a:rPr lang="en-US" altLang="ko-KR">
                <a:solidFill>
                  <a:srgbClr val="C00000"/>
                </a:solidFill>
              </a:rPr>
              <a:t>-</a:t>
            </a:r>
            <a:r>
              <a:rPr lang="ko-KR" altLang="en-US">
                <a:solidFill>
                  <a:srgbClr val="C00000"/>
                </a:solidFill>
              </a:rPr>
              <a:t>핫 인코딩</a:t>
            </a:r>
            <a:endParaRPr lang="en-US" altLang="ko-KR">
              <a:solidFill>
                <a:srgbClr val="C00000"/>
              </a:solidFill>
            </a:endParaRPr>
          </a:p>
          <a:p>
            <a:pPr lvl="1" fontAlgn="base"/>
            <a:r>
              <a:rPr lang="ko-KR" altLang="en-US"/>
              <a:t>문서에 대한 벡터 표현 방법 </a:t>
            </a:r>
            <a:r>
              <a:rPr lang="en-US" altLang="ko-KR"/>
              <a:t>: Document Term Matrix, TF-IDF</a:t>
            </a:r>
          </a:p>
          <a:p>
            <a:pPr lvl="1" fontAlgn="base"/>
            <a:r>
              <a:rPr lang="en-US" altLang="ko-KR"/>
              <a:t>Pretrained Language Model</a:t>
            </a:r>
            <a:r>
              <a:rPr lang="ko-KR" altLang="en-US"/>
              <a:t>의 시대</a:t>
            </a:r>
            <a:r>
              <a:rPr lang="en-US" altLang="ko-KR"/>
              <a:t>.</a:t>
            </a:r>
            <a:endParaRPr lang="ko-KR" altLang="en-US"/>
          </a:p>
          <a:p>
            <a:pPr fontAlgn="base"/>
            <a:r>
              <a:rPr lang="ko-KR" altLang="en-US"/>
              <a:t>벡터화에신경망을 사용하는 경우 </a:t>
            </a:r>
            <a:r>
              <a:rPr lang="en-US" altLang="ko-KR"/>
              <a:t>(2008 ~ 2018)</a:t>
            </a:r>
          </a:p>
          <a:p>
            <a:pPr lvl="1" fontAlgn="base"/>
            <a:r>
              <a:rPr lang="ko-KR" altLang="en-US">
                <a:solidFill>
                  <a:srgbClr val="C00000"/>
                </a:solidFill>
              </a:rPr>
              <a:t>단어</a:t>
            </a:r>
            <a:r>
              <a:rPr lang="ko-KR" altLang="en-US"/>
              <a:t>에 대한 벡터 표현 방법 </a:t>
            </a:r>
            <a:r>
              <a:rPr lang="en-US" altLang="ko-KR"/>
              <a:t>: </a:t>
            </a:r>
            <a:r>
              <a:rPr lang="ko-KR" altLang="en-US" b="1">
                <a:solidFill>
                  <a:srgbClr val="C00000"/>
                </a:solidFill>
              </a:rPr>
              <a:t>워드 임베딩</a:t>
            </a:r>
            <a:r>
              <a:rPr lang="en-US" altLang="ko-KR" b="1">
                <a:solidFill>
                  <a:srgbClr val="C00000"/>
                </a:solidFill>
              </a:rPr>
              <a:t>(Word2Vec</a:t>
            </a:r>
            <a:r>
              <a:rPr lang="en-US" altLang="ko-KR"/>
              <a:t>, GloVe, FastText, Embedding layer)</a:t>
            </a:r>
          </a:p>
          <a:p>
            <a:pPr lvl="1" fontAlgn="base"/>
            <a:r>
              <a:rPr lang="ko-KR" altLang="en-US"/>
              <a:t>문서에 대한 벡터 표현 방법 </a:t>
            </a:r>
            <a:r>
              <a:rPr lang="en-US" altLang="ko-KR"/>
              <a:t>: Doc2Vec, Sent2Vec</a:t>
            </a:r>
            <a:endParaRPr lang="ko-KR" altLang="en-US"/>
          </a:p>
          <a:p>
            <a:pPr fontAlgn="base"/>
            <a:r>
              <a:rPr lang="ko-KR" altLang="en-US"/>
              <a:t>문맥을 고려한 벡터 표현 방법 </a:t>
            </a:r>
            <a:r>
              <a:rPr lang="en-US" altLang="ko-KR"/>
              <a:t>: ELMo, BERT (2018 - present)</a:t>
            </a:r>
          </a:p>
          <a:p>
            <a:pPr lvl="1" fontAlgn="base"/>
            <a:r>
              <a:rPr lang="en-US" altLang="ko-KR"/>
              <a:t>Pretrained Language Model</a:t>
            </a:r>
            <a:r>
              <a:rPr lang="ko-KR" altLang="en-US"/>
              <a:t>의 시대</a:t>
            </a:r>
          </a:p>
          <a:p>
            <a:endParaRPr lang="ko-KR" altLang="en-US"/>
          </a:p>
        </p:txBody>
      </p:sp>
      <p:sp>
        <p:nvSpPr>
          <p:cNvPr id="4" name="제목 3">
            <a:extLst>
              <a:ext uri="{FF2B5EF4-FFF2-40B4-BE49-F238E27FC236}">
                <a16:creationId xmlns:a16="http://schemas.microsoft.com/office/drawing/2014/main" id="{8DBF8DFA-F593-4430-BBBD-67A25664619B}"/>
              </a:ext>
            </a:extLst>
          </p:cNvPr>
          <p:cNvSpPr>
            <a:spLocks noGrp="1"/>
          </p:cNvSpPr>
          <p:nvPr>
            <p:ph type="title"/>
          </p:nvPr>
        </p:nvSpPr>
        <p:spPr/>
        <p:txBody>
          <a:bodyPr/>
          <a:lstStyle/>
          <a:p>
            <a:r>
              <a:rPr lang="ko-KR" altLang="en-US"/>
              <a:t>벡터화 </a:t>
            </a:r>
            <a:r>
              <a:rPr lang="en-US" altLang="ko-KR"/>
              <a:t>(Vectorization)</a:t>
            </a:r>
            <a:endParaRPr lang="ko-KR" altLang="en-US"/>
          </a:p>
        </p:txBody>
      </p:sp>
    </p:spTree>
    <p:extLst>
      <p:ext uri="{BB962C8B-B14F-4D97-AF65-F5344CB8AC3E}">
        <p14:creationId xmlns:p14="http://schemas.microsoft.com/office/powerpoint/2010/main" val="33845889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5F15C41-A8C3-47C1-A1CE-1AD057A7D451}"/>
              </a:ext>
            </a:extLst>
          </p:cNvPr>
          <p:cNvSpPr>
            <a:spLocks noGrp="1"/>
          </p:cNvSpPr>
          <p:nvPr>
            <p:ph type="sldNum" sz="quarter" idx="12"/>
          </p:nvPr>
        </p:nvSpPr>
        <p:spPr/>
        <p:txBody>
          <a:bodyPr/>
          <a:lstStyle/>
          <a:p>
            <a:fld id="{634DECA5-6CD8-44AF-ACED-5DC73A540B1E}" type="slidenum">
              <a:rPr lang="ko-KR" altLang="en-US" smtClean="0"/>
              <a:t>56</a:t>
            </a:fld>
            <a:endParaRPr lang="ko-KR" altLang="en-US"/>
          </a:p>
        </p:txBody>
      </p:sp>
      <p:sp>
        <p:nvSpPr>
          <p:cNvPr id="3" name="내용 개체 틀 2">
            <a:extLst>
              <a:ext uri="{FF2B5EF4-FFF2-40B4-BE49-F238E27FC236}">
                <a16:creationId xmlns:a16="http://schemas.microsoft.com/office/drawing/2014/main" id="{74FCD242-3798-4E02-9D06-3E9A5837F9F3}"/>
              </a:ext>
            </a:extLst>
          </p:cNvPr>
          <p:cNvSpPr>
            <a:spLocks noGrp="1"/>
          </p:cNvSpPr>
          <p:nvPr>
            <p:ph idx="13"/>
          </p:nvPr>
        </p:nvSpPr>
        <p:spPr/>
        <p:txBody>
          <a:bodyPr/>
          <a:lstStyle/>
          <a:p>
            <a:r>
              <a:rPr lang="ko-KR" altLang="en-US"/>
              <a:t>워드임베딩</a:t>
            </a:r>
            <a:r>
              <a:rPr lang="en-US" altLang="ko-KR"/>
              <a:t>(word embedding)</a:t>
            </a:r>
            <a:r>
              <a:rPr lang="ko-KR" altLang="en-US"/>
              <a:t> </a:t>
            </a:r>
            <a:endParaRPr lang="en-US" altLang="ko-KR"/>
          </a:p>
          <a:p>
            <a:pPr lvl="1"/>
            <a:r>
              <a:rPr lang="ko-KR" altLang="en-US"/>
              <a:t>두 개의 비슷한 단어가 벡터 공간에서 매우 가까운 위치에 있는 유사한 벡터로 표현됨</a:t>
            </a:r>
            <a:endParaRPr lang="en-US" altLang="ko-KR"/>
          </a:p>
          <a:p>
            <a:pPr lvl="1"/>
            <a:r>
              <a:rPr lang="ko-KR" altLang="en-US"/>
              <a:t>사전 훈련된 워드임베딩 알고리즘으로는 </a:t>
            </a:r>
            <a:r>
              <a:rPr lang="en-US" altLang="ko-KR"/>
              <a:t>Word2Vec, FastText, Glove</a:t>
            </a:r>
            <a:r>
              <a:rPr lang="ko-KR" altLang="en-US"/>
              <a:t>등이 있다</a:t>
            </a:r>
            <a:r>
              <a:rPr lang="en-US" altLang="ko-KR"/>
              <a:t>.  </a:t>
            </a:r>
          </a:p>
          <a:p>
            <a:r>
              <a:rPr lang="en-US" altLang="ko-KR"/>
              <a:t>Word2Vec </a:t>
            </a:r>
            <a:r>
              <a:rPr lang="ko-KR" altLang="en-US"/>
              <a:t>모델은 각 단어의 임베딩 벡터는 해당 단어의 의미와 문맥 </a:t>
            </a:r>
            <a:r>
              <a:rPr lang="en-US" altLang="ko-KR"/>
              <a:t>context</a:t>
            </a:r>
            <a:r>
              <a:rPr lang="ko-KR" altLang="en-US"/>
              <a:t>를 반영한다</a:t>
            </a:r>
            <a:r>
              <a:rPr lang="en-US" altLang="ko-KR"/>
              <a:t>.</a:t>
            </a:r>
          </a:p>
          <a:p>
            <a:pPr lvl="1"/>
            <a:r>
              <a:rPr lang="en-US" altLang="ko-KR"/>
              <a:t>Cbow</a:t>
            </a:r>
            <a:r>
              <a:rPr lang="ko-KR" altLang="en-US"/>
              <a:t>와 </a:t>
            </a:r>
            <a:r>
              <a:rPr lang="en-US" altLang="ko-KR"/>
              <a:t>Skip-Gram </a:t>
            </a:r>
            <a:r>
              <a:rPr lang="ko-KR" altLang="en-US"/>
              <a:t>학습 방법을 이용한다</a:t>
            </a:r>
            <a:r>
              <a:rPr lang="en-US" altLang="ko-KR"/>
              <a:t>. </a:t>
            </a:r>
            <a:endParaRPr lang="ko-KR" altLang="en-US"/>
          </a:p>
          <a:p>
            <a:pPr lvl="1"/>
            <a:endParaRPr lang="ko-KR" altLang="en-US"/>
          </a:p>
        </p:txBody>
      </p:sp>
      <p:sp>
        <p:nvSpPr>
          <p:cNvPr id="2" name="제목 1">
            <a:extLst>
              <a:ext uri="{FF2B5EF4-FFF2-40B4-BE49-F238E27FC236}">
                <a16:creationId xmlns:a16="http://schemas.microsoft.com/office/drawing/2014/main" id="{E3BEF093-DB27-4B2F-B298-A0BC5F2F7F10}"/>
              </a:ext>
            </a:extLst>
          </p:cNvPr>
          <p:cNvSpPr>
            <a:spLocks noGrp="1"/>
          </p:cNvSpPr>
          <p:nvPr>
            <p:ph type="title"/>
          </p:nvPr>
        </p:nvSpPr>
        <p:spPr/>
        <p:txBody>
          <a:bodyPr/>
          <a:lstStyle/>
          <a:p>
            <a:r>
              <a:rPr lang="ko-KR" altLang="en-US"/>
              <a:t>워드 임베딩이란 무엇인가</a:t>
            </a:r>
            <a:r>
              <a:rPr lang="en-US" altLang="ko-KR"/>
              <a:t>?</a:t>
            </a:r>
          </a:p>
        </p:txBody>
      </p:sp>
      <p:pic>
        <p:nvPicPr>
          <p:cNvPr id="10" name="그림 9">
            <a:extLst>
              <a:ext uri="{FF2B5EF4-FFF2-40B4-BE49-F238E27FC236}">
                <a16:creationId xmlns:a16="http://schemas.microsoft.com/office/drawing/2014/main" id="{0CECB8EF-246D-420D-AB87-8A24FDD82524}"/>
              </a:ext>
            </a:extLst>
          </p:cNvPr>
          <p:cNvPicPr>
            <a:picLocks noChangeAspect="1"/>
          </p:cNvPicPr>
          <p:nvPr/>
        </p:nvPicPr>
        <p:blipFill>
          <a:blip r:embed="rId2"/>
          <a:stretch>
            <a:fillRect/>
          </a:stretch>
        </p:blipFill>
        <p:spPr>
          <a:xfrm>
            <a:off x="1967366" y="2685150"/>
            <a:ext cx="7319056" cy="2801250"/>
          </a:xfrm>
          <a:prstGeom prst="rect">
            <a:avLst/>
          </a:prstGeom>
        </p:spPr>
      </p:pic>
    </p:spTree>
    <p:extLst>
      <p:ext uri="{BB962C8B-B14F-4D97-AF65-F5344CB8AC3E}">
        <p14:creationId xmlns:p14="http://schemas.microsoft.com/office/powerpoint/2010/main" val="2013424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b="1"/>
              <a:t>Word2Vec : Skip-gram </a:t>
            </a:r>
            <a:r>
              <a:rPr lang="ko-KR" altLang="en-US" b="1"/>
              <a:t>학습 방법 </a:t>
            </a:r>
          </a:p>
        </p:txBody>
      </p:sp>
      <p:grpSp>
        <p:nvGrpSpPr>
          <p:cNvPr id="16" name="그룹 15">
            <a:extLst>
              <a:ext uri="{FF2B5EF4-FFF2-40B4-BE49-F238E27FC236}">
                <a16:creationId xmlns:a16="http://schemas.microsoft.com/office/drawing/2014/main" id="{978C02E0-35D6-4F2E-9E55-D776771FEC88}"/>
              </a:ext>
            </a:extLst>
          </p:cNvPr>
          <p:cNvGrpSpPr/>
          <p:nvPr/>
        </p:nvGrpSpPr>
        <p:grpSpPr>
          <a:xfrm>
            <a:off x="906919" y="876804"/>
            <a:ext cx="10269264" cy="5266021"/>
            <a:chOff x="906919" y="876804"/>
            <a:chExt cx="10269264" cy="5266021"/>
          </a:xfrm>
        </p:grpSpPr>
        <p:grpSp>
          <p:nvGrpSpPr>
            <p:cNvPr id="15" name="그룹 14">
              <a:extLst>
                <a:ext uri="{FF2B5EF4-FFF2-40B4-BE49-F238E27FC236}">
                  <a16:creationId xmlns:a16="http://schemas.microsoft.com/office/drawing/2014/main" id="{A84F51A0-5BBB-459A-83B9-1425920FD3B3}"/>
                </a:ext>
              </a:extLst>
            </p:cNvPr>
            <p:cNvGrpSpPr/>
            <p:nvPr/>
          </p:nvGrpSpPr>
          <p:grpSpPr>
            <a:xfrm>
              <a:off x="6365827" y="876804"/>
              <a:ext cx="4810356" cy="5266021"/>
              <a:chOff x="6365827" y="876804"/>
              <a:chExt cx="4810356" cy="5266021"/>
            </a:xfrm>
          </p:grpSpPr>
          <p:grpSp>
            <p:nvGrpSpPr>
              <p:cNvPr id="8" name="그룹 7">
                <a:extLst>
                  <a:ext uri="{FF2B5EF4-FFF2-40B4-BE49-F238E27FC236}">
                    <a16:creationId xmlns:a16="http://schemas.microsoft.com/office/drawing/2014/main" id="{826AE11A-099B-4DE2-9F29-B70021B6D8FE}"/>
                  </a:ext>
                </a:extLst>
              </p:cNvPr>
              <p:cNvGrpSpPr/>
              <p:nvPr/>
            </p:nvGrpSpPr>
            <p:grpSpPr>
              <a:xfrm>
                <a:off x="6570259" y="1587237"/>
                <a:ext cx="4203046" cy="4368460"/>
                <a:chOff x="5664161" y="1548234"/>
                <a:chExt cx="4203046" cy="4368460"/>
              </a:xfrm>
            </p:grpSpPr>
            <p:grpSp>
              <p:nvGrpSpPr>
                <p:cNvPr id="25" name="그룹 24">
                  <a:extLst>
                    <a:ext uri="{FF2B5EF4-FFF2-40B4-BE49-F238E27FC236}">
                      <a16:creationId xmlns:a16="http://schemas.microsoft.com/office/drawing/2014/main" id="{83633FEE-21CE-4725-A9B7-6A99C6597232}"/>
                    </a:ext>
                  </a:extLst>
                </p:cNvPr>
                <p:cNvGrpSpPr/>
                <p:nvPr/>
              </p:nvGrpSpPr>
              <p:grpSpPr>
                <a:xfrm>
                  <a:off x="5664161" y="2876204"/>
                  <a:ext cx="4203046" cy="3040490"/>
                  <a:chOff x="3376185" y="2830950"/>
                  <a:chExt cx="4118376" cy="2932142"/>
                </a:xfrm>
              </p:grpSpPr>
              <p:sp>
                <p:nvSpPr>
                  <p:cNvPr id="26" name="사각형: 둥근 모서리 25">
                    <a:extLst>
                      <a:ext uri="{FF2B5EF4-FFF2-40B4-BE49-F238E27FC236}">
                        <a16:creationId xmlns:a16="http://schemas.microsoft.com/office/drawing/2014/main" id="{521721BA-1F52-489A-A298-D6151B101354}"/>
                      </a:ext>
                    </a:extLst>
                  </p:cNvPr>
                  <p:cNvSpPr/>
                  <p:nvPr/>
                </p:nvSpPr>
                <p:spPr>
                  <a:xfrm>
                    <a:off x="3376185" y="2889264"/>
                    <a:ext cx="783771" cy="287382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3D475C60-9D88-422D-ABFA-66C02D6F17C0}"/>
                      </a:ext>
                    </a:extLst>
                  </p:cNvPr>
                  <p:cNvSpPr/>
                  <p:nvPr/>
                </p:nvSpPr>
                <p:spPr>
                  <a:xfrm>
                    <a:off x="6710790" y="2830950"/>
                    <a:ext cx="783771" cy="287382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a:extLst>
                      <a:ext uri="{FF2B5EF4-FFF2-40B4-BE49-F238E27FC236}">
                        <a16:creationId xmlns:a16="http://schemas.microsoft.com/office/drawing/2014/main" id="{EC861098-E444-4D4A-8391-D43286AA019E}"/>
                      </a:ext>
                    </a:extLst>
                  </p:cNvPr>
                  <p:cNvGrpSpPr/>
                  <p:nvPr/>
                </p:nvGrpSpPr>
                <p:grpSpPr>
                  <a:xfrm>
                    <a:off x="3494366" y="3185514"/>
                    <a:ext cx="3862873" cy="2313990"/>
                    <a:chOff x="5667739" y="3429000"/>
                    <a:chExt cx="3862873" cy="2313990"/>
                  </a:xfrm>
                </p:grpSpPr>
                <p:sp>
                  <p:nvSpPr>
                    <p:cNvPr id="29" name="타원 28">
                      <a:extLst>
                        <a:ext uri="{FF2B5EF4-FFF2-40B4-BE49-F238E27FC236}">
                          <a16:creationId xmlns:a16="http://schemas.microsoft.com/office/drawing/2014/main" id="{7CF5BDCE-BD9D-4167-A15C-E9978E68DCEF}"/>
                        </a:ext>
                      </a:extLst>
                    </p:cNvPr>
                    <p:cNvSpPr/>
                    <p:nvPr/>
                  </p:nvSpPr>
                  <p:spPr>
                    <a:xfrm>
                      <a:off x="9036090" y="342900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 name="타원 29">
                      <a:extLst>
                        <a:ext uri="{FF2B5EF4-FFF2-40B4-BE49-F238E27FC236}">
                          <a16:creationId xmlns:a16="http://schemas.microsoft.com/office/drawing/2014/main" id="{03EA4103-0998-4F3A-A8A2-A5B4B3EC1DE6}"/>
                        </a:ext>
                      </a:extLst>
                    </p:cNvPr>
                    <p:cNvSpPr/>
                    <p:nvPr/>
                  </p:nvSpPr>
                  <p:spPr>
                    <a:xfrm>
                      <a:off x="9036090" y="4103134"/>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 name="타원 30">
                      <a:extLst>
                        <a:ext uri="{FF2B5EF4-FFF2-40B4-BE49-F238E27FC236}">
                          <a16:creationId xmlns:a16="http://schemas.microsoft.com/office/drawing/2014/main" id="{D05D2614-7CFD-4695-B3A3-2B2D915CBCC8}"/>
                        </a:ext>
                      </a:extLst>
                    </p:cNvPr>
                    <p:cNvSpPr/>
                    <p:nvPr/>
                  </p:nvSpPr>
                  <p:spPr>
                    <a:xfrm>
                      <a:off x="9036090" y="466064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 name="타원 31">
                      <a:extLst>
                        <a:ext uri="{FF2B5EF4-FFF2-40B4-BE49-F238E27FC236}">
                          <a16:creationId xmlns:a16="http://schemas.microsoft.com/office/drawing/2014/main" id="{34FF51FB-D89C-402B-9D71-37BA90F2C515}"/>
                        </a:ext>
                      </a:extLst>
                    </p:cNvPr>
                    <p:cNvSpPr/>
                    <p:nvPr/>
                  </p:nvSpPr>
                  <p:spPr>
                    <a:xfrm>
                      <a:off x="9036090" y="527646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3" name="TextBox 32">
                      <a:extLst>
                        <a:ext uri="{FF2B5EF4-FFF2-40B4-BE49-F238E27FC236}">
                          <a16:creationId xmlns:a16="http://schemas.microsoft.com/office/drawing/2014/main" id="{D7A5B87D-0B09-4DA1-B7B6-3247390DEAA4}"/>
                        </a:ext>
                      </a:extLst>
                    </p:cNvPr>
                    <p:cNvSpPr txBox="1"/>
                    <p:nvPr/>
                  </p:nvSpPr>
                  <p:spPr>
                    <a:xfrm>
                      <a:off x="9077116" y="3509315"/>
                      <a:ext cx="397866" cy="338554"/>
                    </a:xfrm>
                    <a:prstGeom prst="rect">
                      <a:avLst/>
                    </a:prstGeom>
                    <a:noFill/>
                  </p:spPr>
                  <p:txBody>
                    <a:bodyPr wrap="none" rtlCol="0">
                      <a:spAutoFit/>
                    </a:bodyPr>
                    <a:lstStyle/>
                    <a:p>
                      <a:r>
                        <a:rPr lang="en-US" altLang="ko-KR" sz="1600"/>
                        <a:t>o1</a:t>
                      </a:r>
                      <a:endParaRPr lang="ko-KR" altLang="en-US" sz="1600"/>
                    </a:p>
                  </p:txBody>
                </p:sp>
                <p:sp>
                  <p:nvSpPr>
                    <p:cNvPr id="34" name="TextBox 33">
                      <a:extLst>
                        <a:ext uri="{FF2B5EF4-FFF2-40B4-BE49-F238E27FC236}">
                          <a16:creationId xmlns:a16="http://schemas.microsoft.com/office/drawing/2014/main" id="{CC7EE865-0B29-401A-B9E2-BF09917BDA31}"/>
                        </a:ext>
                      </a:extLst>
                    </p:cNvPr>
                    <p:cNvSpPr txBox="1"/>
                    <p:nvPr/>
                  </p:nvSpPr>
                  <p:spPr>
                    <a:xfrm>
                      <a:off x="9077116" y="4172796"/>
                      <a:ext cx="397866" cy="338554"/>
                    </a:xfrm>
                    <a:prstGeom prst="rect">
                      <a:avLst/>
                    </a:prstGeom>
                    <a:noFill/>
                  </p:spPr>
                  <p:txBody>
                    <a:bodyPr wrap="none" rtlCol="0">
                      <a:spAutoFit/>
                    </a:bodyPr>
                    <a:lstStyle/>
                    <a:p>
                      <a:r>
                        <a:rPr lang="en-US" altLang="ko-KR" sz="1600"/>
                        <a:t>o2</a:t>
                      </a:r>
                      <a:endParaRPr lang="ko-KR" altLang="en-US" sz="1600"/>
                    </a:p>
                  </p:txBody>
                </p:sp>
                <p:sp>
                  <p:nvSpPr>
                    <p:cNvPr id="35" name="TextBox 34">
                      <a:extLst>
                        <a:ext uri="{FF2B5EF4-FFF2-40B4-BE49-F238E27FC236}">
                          <a16:creationId xmlns:a16="http://schemas.microsoft.com/office/drawing/2014/main" id="{B678A869-81D4-42C7-8766-F02843CDAF53}"/>
                        </a:ext>
                      </a:extLst>
                    </p:cNvPr>
                    <p:cNvSpPr txBox="1"/>
                    <p:nvPr/>
                  </p:nvSpPr>
                  <p:spPr>
                    <a:xfrm>
                      <a:off x="9069814" y="4724628"/>
                      <a:ext cx="412470" cy="338554"/>
                    </a:xfrm>
                    <a:prstGeom prst="rect">
                      <a:avLst/>
                    </a:prstGeom>
                    <a:noFill/>
                  </p:spPr>
                  <p:txBody>
                    <a:bodyPr wrap="square" rtlCol="0">
                      <a:spAutoFit/>
                    </a:bodyPr>
                    <a:lstStyle/>
                    <a:p>
                      <a:r>
                        <a:rPr lang="en-US" altLang="ko-KR" sz="1600"/>
                        <a:t>o3</a:t>
                      </a:r>
                      <a:endParaRPr lang="ko-KR" altLang="en-US" sz="1600"/>
                    </a:p>
                  </p:txBody>
                </p:sp>
                <p:sp>
                  <p:nvSpPr>
                    <p:cNvPr id="36" name="TextBox 35">
                      <a:extLst>
                        <a:ext uri="{FF2B5EF4-FFF2-40B4-BE49-F238E27FC236}">
                          <a16:creationId xmlns:a16="http://schemas.microsoft.com/office/drawing/2014/main" id="{FDE98AC5-0A18-45D3-A366-14FFC71CA8A3}"/>
                        </a:ext>
                      </a:extLst>
                    </p:cNvPr>
                    <p:cNvSpPr txBox="1"/>
                    <p:nvPr/>
                  </p:nvSpPr>
                  <p:spPr>
                    <a:xfrm>
                      <a:off x="9077116" y="5340448"/>
                      <a:ext cx="397866" cy="338554"/>
                    </a:xfrm>
                    <a:prstGeom prst="rect">
                      <a:avLst/>
                    </a:prstGeom>
                    <a:noFill/>
                  </p:spPr>
                  <p:txBody>
                    <a:bodyPr wrap="none" rtlCol="0">
                      <a:spAutoFit/>
                    </a:bodyPr>
                    <a:lstStyle/>
                    <a:p>
                      <a:r>
                        <a:rPr lang="en-US" altLang="ko-KR" sz="1600"/>
                        <a:t>o4</a:t>
                      </a:r>
                      <a:endParaRPr lang="ko-KR" altLang="en-US" sz="1600"/>
                    </a:p>
                  </p:txBody>
                </p:sp>
                <p:grpSp>
                  <p:nvGrpSpPr>
                    <p:cNvPr id="37" name="그룹 36">
                      <a:extLst>
                        <a:ext uri="{FF2B5EF4-FFF2-40B4-BE49-F238E27FC236}">
                          <a16:creationId xmlns:a16="http://schemas.microsoft.com/office/drawing/2014/main" id="{09E9675F-D21F-4BDD-B3F6-4090F5B3B41E}"/>
                        </a:ext>
                      </a:extLst>
                    </p:cNvPr>
                    <p:cNvGrpSpPr/>
                    <p:nvPr/>
                  </p:nvGrpSpPr>
                  <p:grpSpPr>
                    <a:xfrm>
                      <a:off x="5667739" y="3429000"/>
                      <a:ext cx="2089463" cy="2313990"/>
                      <a:chOff x="5667739" y="3429000"/>
                      <a:chExt cx="2089463" cy="2313990"/>
                    </a:xfrm>
                  </p:grpSpPr>
                  <p:sp>
                    <p:nvSpPr>
                      <p:cNvPr id="46" name="타원 45">
                        <a:extLst>
                          <a:ext uri="{FF2B5EF4-FFF2-40B4-BE49-F238E27FC236}">
                            <a16:creationId xmlns:a16="http://schemas.microsoft.com/office/drawing/2014/main" id="{7AE5F6B7-DE6B-4AFE-84FD-EC6D9C318BDD}"/>
                          </a:ext>
                        </a:extLst>
                      </p:cNvPr>
                      <p:cNvSpPr/>
                      <p:nvPr/>
                    </p:nvSpPr>
                    <p:spPr>
                      <a:xfrm>
                        <a:off x="7262680" y="404482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 name="타원 46">
                        <a:extLst>
                          <a:ext uri="{FF2B5EF4-FFF2-40B4-BE49-F238E27FC236}">
                            <a16:creationId xmlns:a16="http://schemas.microsoft.com/office/drawing/2014/main" id="{2B5EFB85-751F-45D1-9089-B94DA25070FB}"/>
                          </a:ext>
                        </a:extLst>
                      </p:cNvPr>
                      <p:cNvSpPr/>
                      <p:nvPr/>
                    </p:nvSpPr>
                    <p:spPr>
                      <a:xfrm>
                        <a:off x="7262680" y="466064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48" name="그룹 47">
                        <a:extLst>
                          <a:ext uri="{FF2B5EF4-FFF2-40B4-BE49-F238E27FC236}">
                            <a16:creationId xmlns:a16="http://schemas.microsoft.com/office/drawing/2014/main" id="{A6673014-6973-445A-B1A7-A52611DCAB94}"/>
                          </a:ext>
                        </a:extLst>
                      </p:cNvPr>
                      <p:cNvGrpSpPr/>
                      <p:nvPr/>
                    </p:nvGrpSpPr>
                    <p:grpSpPr>
                      <a:xfrm>
                        <a:off x="5667739" y="3429000"/>
                        <a:ext cx="494522" cy="2313990"/>
                        <a:chOff x="5667739" y="3429000"/>
                        <a:chExt cx="494522" cy="2313990"/>
                      </a:xfrm>
                    </p:grpSpPr>
                    <p:grpSp>
                      <p:nvGrpSpPr>
                        <p:cNvPr id="59" name="그룹 58">
                          <a:extLst>
                            <a:ext uri="{FF2B5EF4-FFF2-40B4-BE49-F238E27FC236}">
                              <a16:creationId xmlns:a16="http://schemas.microsoft.com/office/drawing/2014/main" id="{93C1AC6B-2470-4130-B4C0-10AA8D973ED3}"/>
                            </a:ext>
                          </a:extLst>
                        </p:cNvPr>
                        <p:cNvGrpSpPr/>
                        <p:nvPr/>
                      </p:nvGrpSpPr>
                      <p:grpSpPr>
                        <a:xfrm>
                          <a:off x="5667739" y="3429000"/>
                          <a:ext cx="494522" cy="2313990"/>
                          <a:chOff x="5667739" y="3429000"/>
                          <a:chExt cx="494522" cy="2313990"/>
                        </a:xfrm>
                      </p:grpSpPr>
                      <p:sp>
                        <p:nvSpPr>
                          <p:cNvPr id="64" name="타원 63">
                            <a:extLst>
                              <a:ext uri="{FF2B5EF4-FFF2-40B4-BE49-F238E27FC236}">
                                <a16:creationId xmlns:a16="http://schemas.microsoft.com/office/drawing/2014/main" id="{06F1609B-2729-4970-85B4-EF273CC1FDDE}"/>
                              </a:ext>
                            </a:extLst>
                          </p:cNvPr>
                          <p:cNvSpPr/>
                          <p:nvPr/>
                        </p:nvSpPr>
                        <p:spPr>
                          <a:xfrm>
                            <a:off x="5667739" y="342900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 name="타원 64">
                            <a:extLst>
                              <a:ext uri="{FF2B5EF4-FFF2-40B4-BE49-F238E27FC236}">
                                <a16:creationId xmlns:a16="http://schemas.microsoft.com/office/drawing/2014/main" id="{5D7A298F-B031-4A54-BDB3-0634836F7A11}"/>
                              </a:ext>
                            </a:extLst>
                          </p:cNvPr>
                          <p:cNvSpPr/>
                          <p:nvPr/>
                        </p:nvSpPr>
                        <p:spPr>
                          <a:xfrm>
                            <a:off x="5667739" y="404482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 name="타원 65">
                            <a:extLst>
                              <a:ext uri="{FF2B5EF4-FFF2-40B4-BE49-F238E27FC236}">
                                <a16:creationId xmlns:a16="http://schemas.microsoft.com/office/drawing/2014/main" id="{9FA1EF75-776E-48EA-8633-9BD79A49DC61}"/>
                              </a:ext>
                            </a:extLst>
                          </p:cNvPr>
                          <p:cNvSpPr/>
                          <p:nvPr/>
                        </p:nvSpPr>
                        <p:spPr>
                          <a:xfrm>
                            <a:off x="5667739" y="466064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 name="타원 66">
                            <a:extLst>
                              <a:ext uri="{FF2B5EF4-FFF2-40B4-BE49-F238E27FC236}">
                                <a16:creationId xmlns:a16="http://schemas.microsoft.com/office/drawing/2014/main" id="{A68FE712-7D5E-4D1A-A09A-7ACF3DD92F4C}"/>
                              </a:ext>
                            </a:extLst>
                          </p:cNvPr>
                          <p:cNvSpPr/>
                          <p:nvPr/>
                        </p:nvSpPr>
                        <p:spPr>
                          <a:xfrm>
                            <a:off x="5667739" y="527646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60" name="TextBox 59">
                          <a:extLst>
                            <a:ext uri="{FF2B5EF4-FFF2-40B4-BE49-F238E27FC236}">
                              <a16:creationId xmlns:a16="http://schemas.microsoft.com/office/drawing/2014/main" id="{CBE83B29-0062-4AE4-8ACF-2CCFC7925332}"/>
                            </a:ext>
                          </a:extLst>
                        </p:cNvPr>
                        <p:cNvSpPr txBox="1"/>
                        <p:nvPr/>
                      </p:nvSpPr>
                      <p:spPr>
                        <a:xfrm>
                          <a:off x="5749791" y="3509315"/>
                          <a:ext cx="377026" cy="338554"/>
                        </a:xfrm>
                        <a:prstGeom prst="rect">
                          <a:avLst/>
                        </a:prstGeom>
                        <a:noFill/>
                      </p:spPr>
                      <p:txBody>
                        <a:bodyPr wrap="none" rtlCol="0">
                          <a:spAutoFit/>
                        </a:bodyPr>
                        <a:lstStyle/>
                        <a:p>
                          <a:r>
                            <a:rPr lang="en-US" altLang="ko-KR" sz="1600"/>
                            <a:t>x1</a:t>
                          </a:r>
                          <a:endParaRPr lang="ko-KR" altLang="en-US" sz="1600"/>
                        </a:p>
                      </p:txBody>
                    </p:sp>
                    <p:sp>
                      <p:nvSpPr>
                        <p:cNvPr id="61" name="TextBox 60">
                          <a:extLst>
                            <a:ext uri="{FF2B5EF4-FFF2-40B4-BE49-F238E27FC236}">
                              <a16:creationId xmlns:a16="http://schemas.microsoft.com/office/drawing/2014/main" id="{7C359F29-331D-4C4F-BDB4-9DD4C4D3A39D}"/>
                            </a:ext>
                          </a:extLst>
                        </p:cNvPr>
                        <p:cNvSpPr txBox="1"/>
                        <p:nvPr/>
                      </p:nvSpPr>
                      <p:spPr>
                        <a:xfrm>
                          <a:off x="5749791" y="4119693"/>
                          <a:ext cx="377026" cy="338554"/>
                        </a:xfrm>
                        <a:prstGeom prst="rect">
                          <a:avLst/>
                        </a:prstGeom>
                        <a:noFill/>
                      </p:spPr>
                      <p:txBody>
                        <a:bodyPr wrap="none" rtlCol="0">
                          <a:spAutoFit/>
                        </a:bodyPr>
                        <a:lstStyle/>
                        <a:p>
                          <a:r>
                            <a:rPr lang="en-US" altLang="ko-KR" sz="1600"/>
                            <a:t>x2</a:t>
                          </a:r>
                          <a:endParaRPr lang="ko-KR" altLang="en-US" sz="1600"/>
                        </a:p>
                      </p:txBody>
                    </p:sp>
                    <p:sp>
                      <p:nvSpPr>
                        <p:cNvPr id="62" name="TextBox 61">
                          <a:extLst>
                            <a:ext uri="{FF2B5EF4-FFF2-40B4-BE49-F238E27FC236}">
                              <a16:creationId xmlns:a16="http://schemas.microsoft.com/office/drawing/2014/main" id="{78B6474D-EC6E-4E59-9159-BFAEC5B3F46A}"/>
                            </a:ext>
                          </a:extLst>
                        </p:cNvPr>
                        <p:cNvSpPr txBox="1"/>
                        <p:nvPr/>
                      </p:nvSpPr>
                      <p:spPr>
                        <a:xfrm>
                          <a:off x="5749791" y="4730071"/>
                          <a:ext cx="412470" cy="338554"/>
                        </a:xfrm>
                        <a:prstGeom prst="rect">
                          <a:avLst/>
                        </a:prstGeom>
                        <a:noFill/>
                      </p:spPr>
                      <p:txBody>
                        <a:bodyPr wrap="square" rtlCol="0">
                          <a:spAutoFit/>
                        </a:bodyPr>
                        <a:lstStyle/>
                        <a:p>
                          <a:r>
                            <a:rPr lang="en-US" altLang="ko-KR" sz="1600"/>
                            <a:t>x3</a:t>
                          </a:r>
                          <a:endParaRPr lang="ko-KR" altLang="en-US" sz="1600"/>
                        </a:p>
                      </p:txBody>
                    </p:sp>
                    <p:sp>
                      <p:nvSpPr>
                        <p:cNvPr id="63" name="TextBox 62">
                          <a:extLst>
                            <a:ext uri="{FF2B5EF4-FFF2-40B4-BE49-F238E27FC236}">
                              <a16:creationId xmlns:a16="http://schemas.microsoft.com/office/drawing/2014/main" id="{234D51EE-E8D1-457A-8253-24C773F749CC}"/>
                            </a:ext>
                          </a:extLst>
                        </p:cNvPr>
                        <p:cNvSpPr txBox="1"/>
                        <p:nvPr/>
                      </p:nvSpPr>
                      <p:spPr>
                        <a:xfrm>
                          <a:off x="5749791" y="5340448"/>
                          <a:ext cx="377026" cy="338554"/>
                        </a:xfrm>
                        <a:prstGeom prst="rect">
                          <a:avLst/>
                        </a:prstGeom>
                        <a:noFill/>
                      </p:spPr>
                      <p:txBody>
                        <a:bodyPr wrap="none" rtlCol="0">
                          <a:spAutoFit/>
                        </a:bodyPr>
                        <a:lstStyle/>
                        <a:p>
                          <a:r>
                            <a:rPr lang="en-US" altLang="ko-KR" sz="1600"/>
                            <a:t>x4</a:t>
                          </a:r>
                          <a:endParaRPr lang="ko-KR" altLang="en-US" sz="1600"/>
                        </a:p>
                      </p:txBody>
                    </p:sp>
                  </p:grpSp>
                  <p:sp>
                    <p:nvSpPr>
                      <p:cNvPr id="49" name="TextBox 48">
                        <a:extLst>
                          <a:ext uri="{FF2B5EF4-FFF2-40B4-BE49-F238E27FC236}">
                            <a16:creationId xmlns:a16="http://schemas.microsoft.com/office/drawing/2014/main" id="{20F8F104-A9B1-4E0D-8A46-052DA1B5EFC0}"/>
                          </a:ext>
                        </a:extLst>
                      </p:cNvPr>
                      <p:cNvSpPr txBox="1"/>
                      <p:nvPr/>
                    </p:nvSpPr>
                    <p:spPr>
                      <a:xfrm>
                        <a:off x="7311008" y="4108808"/>
                        <a:ext cx="397866" cy="338554"/>
                      </a:xfrm>
                      <a:prstGeom prst="rect">
                        <a:avLst/>
                      </a:prstGeom>
                      <a:noFill/>
                    </p:spPr>
                    <p:txBody>
                      <a:bodyPr wrap="none" rtlCol="0">
                        <a:spAutoFit/>
                      </a:bodyPr>
                      <a:lstStyle/>
                      <a:p>
                        <a:r>
                          <a:rPr lang="en-US" altLang="ko-KR" sz="1600"/>
                          <a:t>h1</a:t>
                        </a:r>
                        <a:endParaRPr lang="ko-KR" altLang="en-US" sz="1600"/>
                      </a:p>
                    </p:txBody>
                  </p:sp>
                  <p:sp>
                    <p:nvSpPr>
                      <p:cNvPr id="50" name="TextBox 49">
                        <a:extLst>
                          <a:ext uri="{FF2B5EF4-FFF2-40B4-BE49-F238E27FC236}">
                            <a16:creationId xmlns:a16="http://schemas.microsoft.com/office/drawing/2014/main" id="{AE2EA1F7-A8CE-4037-8AEE-5222E3338E9E}"/>
                          </a:ext>
                        </a:extLst>
                      </p:cNvPr>
                      <p:cNvSpPr txBox="1"/>
                      <p:nvPr/>
                    </p:nvSpPr>
                    <p:spPr>
                      <a:xfrm>
                        <a:off x="7311008" y="4724628"/>
                        <a:ext cx="397866" cy="338554"/>
                      </a:xfrm>
                      <a:prstGeom prst="rect">
                        <a:avLst/>
                      </a:prstGeom>
                      <a:noFill/>
                    </p:spPr>
                    <p:txBody>
                      <a:bodyPr wrap="none" rtlCol="0">
                        <a:spAutoFit/>
                      </a:bodyPr>
                      <a:lstStyle/>
                      <a:p>
                        <a:r>
                          <a:rPr lang="en-US" altLang="ko-KR" sz="1600"/>
                          <a:t>h1</a:t>
                        </a:r>
                        <a:endParaRPr lang="ko-KR" altLang="en-US" sz="1600"/>
                      </a:p>
                    </p:txBody>
                  </p:sp>
                  <p:cxnSp>
                    <p:nvCxnSpPr>
                      <p:cNvPr id="51" name="직선 연결선 50">
                        <a:extLst>
                          <a:ext uri="{FF2B5EF4-FFF2-40B4-BE49-F238E27FC236}">
                            <a16:creationId xmlns:a16="http://schemas.microsoft.com/office/drawing/2014/main" id="{BF5A814E-CC8E-4297-A726-55A4D4245231}"/>
                          </a:ext>
                        </a:extLst>
                      </p:cNvPr>
                      <p:cNvCxnSpPr>
                        <a:stCxn id="64" idx="6"/>
                        <a:endCxn id="46" idx="2"/>
                      </p:cNvCxnSpPr>
                      <p:nvPr/>
                    </p:nvCxnSpPr>
                    <p:spPr>
                      <a:xfrm>
                        <a:off x="6162261" y="366226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BFC617E1-F28F-435A-806F-4FDD8FEB4730}"/>
                          </a:ext>
                        </a:extLst>
                      </p:cNvPr>
                      <p:cNvCxnSpPr>
                        <a:cxnSpLocks/>
                        <a:stCxn id="65" idx="6"/>
                        <a:endCxn id="47" idx="2"/>
                      </p:cNvCxnSpPr>
                      <p:nvPr/>
                    </p:nvCxnSpPr>
                    <p:spPr>
                      <a:xfrm>
                        <a:off x="6162261" y="427808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12BA87C-9FB4-4A9D-9D6D-97F9FA70A7E0}"/>
                          </a:ext>
                        </a:extLst>
                      </p:cNvPr>
                      <p:cNvCxnSpPr>
                        <a:cxnSpLocks/>
                        <a:stCxn id="65" idx="6"/>
                        <a:endCxn id="46" idx="2"/>
                      </p:cNvCxnSpPr>
                      <p:nvPr/>
                    </p:nvCxnSpPr>
                    <p:spPr>
                      <a:xfrm>
                        <a:off x="6162261" y="4278085"/>
                        <a:ext cx="1100419"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9CD6CA1-8F97-4475-BF39-04324D0BBD68}"/>
                          </a:ext>
                        </a:extLst>
                      </p:cNvPr>
                      <p:cNvCxnSpPr>
                        <a:cxnSpLocks/>
                        <a:stCxn id="63" idx="3"/>
                        <a:endCxn id="46" idx="2"/>
                      </p:cNvCxnSpPr>
                      <p:nvPr/>
                    </p:nvCxnSpPr>
                    <p:spPr>
                      <a:xfrm flipV="1">
                        <a:off x="6126817" y="4278085"/>
                        <a:ext cx="1135863"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3270FCD0-389B-4A86-96CB-A5285AD7BAFB}"/>
                          </a:ext>
                        </a:extLst>
                      </p:cNvPr>
                      <p:cNvCxnSpPr>
                        <a:cxnSpLocks/>
                        <a:stCxn id="62" idx="3"/>
                        <a:endCxn id="46" idx="2"/>
                      </p:cNvCxnSpPr>
                      <p:nvPr/>
                    </p:nvCxnSpPr>
                    <p:spPr>
                      <a:xfrm flipV="1">
                        <a:off x="6162261" y="4278085"/>
                        <a:ext cx="1100419" cy="62126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28FDCE32-9D44-4C33-BE5A-23D2D4F8BCF0}"/>
                          </a:ext>
                        </a:extLst>
                      </p:cNvPr>
                      <p:cNvCxnSpPr>
                        <a:cxnSpLocks/>
                        <a:stCxn id="62" idx="3"/>
                        <a:endCxn id="47" idx="2"/>
                      </p:cNvCxnSpPr>
                      <p:nvPr/>
                    </p:nvCxnSpPr>
                    <p:spPr>
                      <a:xfrm flipV="1">
                        <a:off x="6162261" y="4893905"/>
                        <a:ext cx="1100419" cy="5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5531819A-9D93-4C03-8F69-FC0FB59DFAC2}"/>
                          </a:ext>
                        </a:extLst>
                      </p:cNvPr>
                      <p:cNvCxnSpPr>
                        <a:cxnSpLocks/>
                        <a:stCxn id="64" idx="6"/>
                        <a:endCxn id="47" idx="2"/>
                      </p:cNvCxnSpPr>
                      <p:nvPr/>
                    </p:nvCxnSpPr>
                    <p:spPr>
                      <a:xfrm>
                        <a:off x="6162261" y="3662265"/>
                        <a:ext cx="1100419"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3DEF07F5-4A7A-4855-9BD3-17F339BFB38A}"/>
                          </a:ext>
                        </a:extLst>
                      </p:cNvPr>
                      <p:cNvCxnSpPr>
                        <a:cxnSpLocks/>
                        <a:stCxn id="67" idx="6"/>
                        <a:endCxn id="47" idx="2"/>
                      </p:cNvCxnSpPr>
                      <p:nvPr/>
                    </p:nvCxnSpPr>
                    <p:spPr>
                      <a:xfrm flipV="1">
                        <a:off x="6162261" y="489390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8" name="직선 연결선 37">
                      <a:extLst>
                        <a:ext uri="{FF2B5EF4-FFF2-40B4-BE49-F238E27FC236}">
                          <a16:creationId xmlns:a16="http://schemas.microsoft.com/office/drawing/2014/main" id="{41571630-326A-439D-B780-A04D537A3C85}"/>
                        </a:ext>
                      </a:extLst>
                    </p:cNvPr>
                    <p:cNvCxnSpPr>
                      <a:cxnSpLocks/>
                      <a:stCxn id="46" idx="6"/>
                      <a:endCxn id="29" idx="2"/>
                    </p:cNvCxnSpPr>
                    <p:nvPr/>
                  </p:nvCxnSpPr>
                  <p:spPr>
                    <a:xfrm flipV="1">
                      <a:off x="7757202" y="366226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CAF30326-20D3-465F-96F0-27980F237E7E}"/>
                        </a:ext>
                      </a:extLst>
                    </p:cNvPr>
                    <p:cNvCxnSpPr>
                      <a:cxnSpLocks/>
                      <a:stCxn id="46" idx="6"/>
                      <a:endCxn id="32" idx="2"/>
                    </p:cNvCxnSpPr>
                    <p:nvPr/>
                  </p:nvCxnSpPr>
                  <p:spPr>
                    <a:xfrm>
                      <a:off x="7757202" y="427808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2FF2E374-B1AD-4624-80DC-3BABF5023B0B}"/>
                        </a:ext>
                      </a:extLst>
                    </p:cNvPr>
                    <p:cNvCxnSpPr>
                      <a:cxnSpLocks/>
                      <a:stCxn id="46" idx="6"/>
                      <a:endCxn id="31" idx="2"/>
                    </p:cNvCxnSpPr>
                    <p:nvPr/>
                  </p:nvCxnSpPr>
                  <p:spPr>
                    <a:xfrm>
                      <a:off x="7757202" y="427808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63F33F64-DFE8-441E-951C-38899FB2BB3B}"/>
                        </a:ext>
                      </a:extLst>
                    </p:cNvPr>
                    <p:cNvCxnSpPr>
                      <a:cxnSpLocks/>
                      <a:stCxn id="46" idx="6"/>
                      <a:endCxn id="30" idx="2"/>
                    </p:cNvCxnSpPr>
                    <p:nvPr/>
                  </p:nvCxnSpPr>
                  <p:spPr>
                    <a:xfrm>
                      <a:off x="7757202" y="4278085"/>
                      <a:ext cx="1278888" cy="5831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6495DC30-DE3C-4A8C-A587-17E04E1FAA02}"/>
                        </a:ext>
                      </a:extLst>
                    </p:cNvPr>
                    <p:cNvCxnSpPr>
                      <a:cxnSpLocks/>
                      <a:stCxn id="47" idx="6"/>
                      <a:endCxn id="29" idx="2"/>
                    </p:cNvCxnSpPr>
                    <p:nvPr/>
                  </p:nvCxnSpPr>
                  <p:spPr>
                    <a:xfrm flipV="1">
                      <a:off x="7757202" y="366226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5D3E9BFE-669E-4254-8192-5E8D938A5C88}"/>
                        </a:ext>
                      </a:extLst>
                    </p:cNvPr>
                    <p:cNvCxnSpPr>
                      <a:cxnSpLocks/>
                      <a:stCxn id="47" idx="6"/>
                      <a:endCxn id="30" idx="2"/>
                    </p:cNvCxnSpPr>
                    <p:nvPr/>
                  </p:nvCxnSpPr>
                  <p:spPr>
                    <a:xfrm flipV="1">
                      <a:off x="7757202" y="4336399"/>
                      <a:ext cx="1278888" cy="55750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D9A949E3-4B4E-4E5A-8EF7-B45CC8E2CA5E}"/>
                        </a:ext>
                      </a:extLst>
                    </p:cNvPr>
                    <p:cNvCxnSpPr>
                      <a:cxnSpLocks/>
                      <a:stCxn id="47" idx="6"/>
                      <a:endCxn id="31" idx="2"/>
                    </p:cNvCxnSpPr>
                    <p:nvPr/>
                  </p:nvCxnSpPr>
                  <p:spPr>
                    <a:xfrm>
                      <a:off x="7757202" y="4893905"/>
                      <a:ext cx="1278888"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805E08FB-BC7A-4CE6-82C0-130FDBE04AF2}"/>
                        </a:ext>
                      </a:extLst>
                    </p:cNvPr>
                    <p:cNvCxnSpPr>
                      <a:cxnSpLocks/>
                      <a:stCxn id="47" idx="6"/>
                      <a:endCxn id="32" idx="2"/>
                    </p:cNvCxnSpPr>
                    <p:nvPr/>
                  </p:nvCxnSpPr>
                  <p:spPr>
                    <a:xfrm>
                      <a:off x="7757202" y="489390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8" name="TextBox 67">
                  <a:extLst>
                    <a:ext uri="{FF2B5EF4-FFF2-40B4-BE49-F238E27FC236}">
                      <a16:creationId xmlns:a16="http://schemas.microsoft.com/office/drawing/2014/main" id="{1F6CCED8-7AB9-450B-89C2-1A21CA6F5150}"/>
                    </a:ext>
                  </a:extLst>
                </p:cNvPr>
                <p:cNvSpPr txBox="1"/>
                <p:nvPr/>
              </p:nvSpPr>
              <p:spPr>
                <a:xfrm>
                  <a:off x="8314944" y="1549295"/>
                  <a:ext cx="949299" cy="461665"/>
                </a:xfrm>
                <a:prstGeom prst="rect">
                  <a:avLst/>
                </a:prstGeom>
                <a:noFill/>
              </p:spPr>
              <p:txBody>
                <a:bodyPr wrap="square" rtlCol="0">
                  <a:spAutoFit/>
                </a:bodyPr>
                <a:lstStyle/>
                <a:p>
                  <a:r>
                    <a:rPr lang="en-US" altLang="ko-KR" sz="2400" u="sng">
                      <a:solidFill>
                        <a:srgbClr val="0070C0"/>
                      </a:solidFill>
                    </a:rPr>
                    <a:t>apple</a:t>
                  </a:r>
                  <a:r>
                    <a:rPr lang="ko-KR" altLang="en-US" sz="2400" u="sng">
                      <a:solidFill>
                        <a:srgbClr val="0070C0"/>
                      </a:solidFill>
                    </a:rPr>
                    <a:t> </a:t>
                  </a:r>
                </a:p>
              </p:txBody>
            </p:sp>
            <p:sp>
              <p:nvSpPr>
                <p:cNvPr id="69" name="TextBox 68">
                  <a:extLst>
                    <a:ext uri="{FF2B5EF4-FFF2-40B4-BE49-F238E27FC236}">
                      <a16:creationId xmlns:a16="http://schemas.microsoft.com/office/drawing/2014/main" id="{DA5B8C7A-325C-47D8-AE60-0E6AF656A14F}"/>
                    </a:ext>
                  </a:extLst>
                </p:cNvPr>
                <p:cNvSpPr txBox="1"/>
                <p:nvPr/>
              </p:nvSpPr>
              <p:spPr>
                <a:xfrm>
                  <a:off x="7245186" y="1548234"/>
                  <a:ext cx="852924" cy="478724"/>
                </a:xfrm>
                <a:prstGeom prst="rect">
                  <a:avLst/>
                </a:prstGeom>
                <a:noFill/>
              </p:spPr>
              <p:txBody>
                <a:bodyPr wrap="square" rtlCol="0">
                  <a:spAutoFit/>
                </a:bodyPr>
                <a:lstStyle/>
                <a:p>
                  <a:r>
                    <a:rPr lang="ko-KR" altLang="en-US" sz="2400">
                      <a:solidFill>
                        <a:srgbClr val="0070C0"/>
                      </a:solidFill>
                    </a:rPr>
                    <a:t> </a:t>
                  </a:r>
                  <a:r>
                    <a:rPr lang="en-US" altLang="ko-KR" sz="2400" i="1">
                      <a:solidFill>
                        <a:srgbClr val="0070C0"/>
                      </a:solidFill>
                    </a:rPr>
                    <a:t>love</a:t>
                  </a:r>
                  <a:r>
                    <a:rPr lang="ko-KR" altLang="en-US" sz="2400">
                      <a:solidFill>
                        <a:srgbClr val="0070C0"/>
                      </a:solidFill>
                    </a:rPr>
                    <a:t> </a:t>
                  </a:r>
                </a:p>
              </p:txBody>
            </p:sp>
            <p:sp>
              <p:nvSpPr>
                <p:cNvPr id="70" name="TextBox 69">
                  <a:extLst>
                    <a:ext uri="{FF2B5EF4-FFF2-40B4-BE49-F238E27FC236}">
                      <a16:creationId xmlns:a16="http://schemas.microsoft.com/office/drawing/2014/main" id="{7FF025BD-B6FB-4887-B304-9CE0AB77E770}"/>
                    </a:ext>
                  </a:extLst>
                </p:cNvPr>
                <p:cNvSpPr txBox="1"/>
                <p:nvPr/>
              </p:nvSpPr>
              <p:spPr>
                <a:xfrm>
                  <a:off x="6266431" y="1564232"/>
                  <a:ext cx="715241" cy="478724"/>
                </a:xfrm>
                <a:prstGeom prst="rect">
                  <a:avLst/>
                </a:prstGeom>
                <a:noFill/>
              </p:spPr>
              <p:txBody>
                <a:bodyPr wrap="square" rtlCol="0">
                  <a:spAutoFit/>
                </a:bodyPr>
                <a:lstStyle/>
                <a:p>
                  <a:r>
                    <a:rPr lang="en-US" altLang="ko-KR" sz="2400" u="sng">
                      <a:solidFill>
                        <a:srgbClr val="0070C0"/>
                      </a:solidFill>
                    </a:rPr>
                    <a:t>king</a:t>
                  </a:r>
                  <a:endParaRPr lang="ko-KR" altLang="en-US" sz="2400" u="sng">
                    <a:solidFill>
                      <a:srgbClr val="0070C0"/>
                    </a:solidFill>
                  </a:endParaRPr>
                </a:p>
              </p:txBody>
            </p:sp>
            <p:cxnSp>
              <p:nvCxnSpPr>
                <p:cNvPr id="71" name="연결선: 구부러짐 70">
                  <a:extLst>
                    <a:ext uri="{FF2B5EF4-FFF2-40B4-BE49-F238E27FC236}">
                      <a16:creationId xmlns:a16="http://schemas.microsoft.com/office/drawing/2014/main" id="{CC8F46EB-F074-470C-ABF7-6268265DADA3}"/>
                    </a:ext>
                  </a:extLst>
                </p:cNvPr>
                <p:cNvCxnSpPr>
                  <a:cxnSpLocks/>
                  <a:stCxn id="69" idx="2"/>
                  <a:endCxn id="26" idx="0"/>
                </p:cNvCxnSpPr>
                <p:nvPr/>
              </p:nvCxnSpPr>
              <p:spPr>
                <a:xfrm rot="5400000">
                  <a:off x="6413019" y="1678043"/>
                  <a:ext cx="909715" cy="1607544"/>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연결선: 구부러짐 72">
                  <a:extLst>
                    <a:ext uri="{FF2B5EF4-FFF2-40B4-BE49-F238E27FC236}">
                      <a16:creationId xmlns:a16="http://schemas.microsoft.com/office/drawing/2014/main" id="{D9E20EDD-5F83-424E-8E03-9083850D4B03}"/>
                    </a:ext>
                  </a:extLst>
                </p:cNvPr>
                <p:cNvCxnSpPr>
                  <a:cxnSpLocks/>
                  <a:stCxn id="70" idx="2"/>
                  <a:endCxn id="27" idx="0"/>
                </p:cNvCxnSpPr>
                <p:nvPr/>
              </p:nvCxnSpPr>
              <p:spPr>
                <a:xfrm rot="16200000" flipH="1">
                  <a:off x="7629034" y="1037973"/>
                  <a:ext cx="833248" cy="2843213"/>
                </a:xfrm>
                <a:prstGeom prst="curvedConnector3">
                  <a:avLst>
                    <a:gd name="adj1" fmla="val 50000"/>
                  </a:avLst>
                </a:prstGeom>
                <a:ln w="5715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연결선: 구부러짐 76">
                  <a:extLst>
                    <a:ext uri="{FF2B5EF4-FFF2-40B4-BE49-F238E27FC236}">
                      <a16:creationId xmlns:a16="http://schemas.microsoft.com/office/drawing/2014/main" id="{D2D199EC-3422-49DA-8B78-C76CA0DC91FD}"/>
                    </a:ext>
                  </a:extLst>
                </p:cNvPr>
                <p:cNvCxnSpPr>
                  <a:cxnSpLocks/>
                  <a:stCxn id="68" idx="2"/>
                  <a:endCxn id="27" idx="0"/>
                </p:cNvCxnSpPr>
                <p:nvPr/>
              </p:nvCxnSpPr>
              <p:spPr>
                <a:xfrm rot="16200000" flipH="1">
                  <a:off x="8695807" y="2104746"/>
                  <a:ext cx="865244" cy="677671"/>
                </a:xfrm>
                <a:prstGeom prst="curvedConnector3">
                  <a:avLst>
                    <a:gd name="adj1" fmla="val 50000"/>
                  </a:avLst>
                </a:prstGeom>
                <a:ln w="5715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sp>
            <p:nvSpPr>
              <p:cNvPr id="4" name="직사각형 3">
                <a:extLst>
                  <a:ext uri="{FF2B5EF4-FFF2-40B4-BE49-F238E27FC236}">
                    <a16:creationId xmlns:a16="http://schemas.microsoft.com/office/drawing/2014/main" id="{F97F34B0-73B0-4E1B-9E4D-E47A42A0ED33}"/>
                  </a:ext>
                </a:extLst>
              </p:cNvPr>
              <p:cNvSpPr/>
              <p:nvPr/>
            </p:nvSpPr>
            <p:spPr>
              <a:xfrm>
                <a:off x="6847717" y="1059490"/>
                <a:ext cx="3951146" cy="338554"/>
              </a:xfrm>
              <a:prstGeom prst="rect">
                <a:avLst/>
              </a:prstGeom>
            </p:spPr>
            <p:txBody>
              <a:bodyPr wrap="none">
                <a:spAutoFit/>
              </a:bodyPr>
              <a:lstStyle/>
              <a:p>
                <a:pPr fontAlgn="base"/>
                <a:r>
                  <a:rPr lang="en-US" altLang="ko-KR" sz="1600">
                    <a:solidFill>
                      <a:srgbClr val="C00000"/>
                    </a:solidFill>
                    <a:latin typeface="12롯데마트드림Bold" panose="02020603020101020101" pitchFamily="18" charset="-127"/>
                    <a:ea typeface="12롯데마트드림Bold" panose="02020603020101020101" pitchFamily="18" charset="-127"/>
                  </a:rPr>
                  <a:t>Skip-Gram</a:t>
                </a:r>
                <a:r>
                  <a:rPr lang="ko-KR" altLang="en-US" sz="1600">
                    <a:solidFill>
                      <a:srgbClr val="C00000"/>
                    </a:solidFill>
                    <a:latin typeface="12롯데마트드림Bold" panose="02020603020101020101" pitchFamily="18" charset="-127"/>
                    <a:ea typeface="12롯데마트드림Bold" panose="02020603020101020101" pitchFamily="18" charset="-127"/>
                  </a:rPr>
                  <a:t>은 중심단어에서 주변단어를 예측</a:t>
                </a:r>
              </a:p>
            </p:txBody>
          </p:sp>
          <p:sp>
            <p:nvSpPr>
              <p:cNvPr id="76" name="사각형: 둥근 모서리 75">
                <a:extLst>
                  <a:ext uri="{FF2B5EF4-FFF2-40B4-BE49-F238E27FC236}">
                    <a16:creationId xmlns:a16="http://schemas.microsoft.com/office/drawing/2014/main" id="{0B629090-7143-41B6-AC46-3290A8649761}"/>
                  </a:ext>
                </a:extLst>
              </p:cNvPr>
              <p:cNvSpPr/>
              <p:nvPr/>
            </p:nvSpPr>
            <p:spPr>
              <a:xfrm>
                <a:off x="6365827" y="876804"/>
                <a:ext cx="4810356" cy="5266021"/>
              </a:xfrm>
              <a:prstGeom prst="roundRect">
                <a:avLst>
                  <a:gd name="adj" fmla="val 5268"/>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a:extLst>
                <a:ext uri="{FF2B5EF4-FFF2-40B4-BE49-F238E27FC236}">
                  <a16:creationId xmlns:a16="http://schemas.microsoft.com/office/drawing/2014/main" id="{02A737C6-3C3E-457D-8F05-0A29054501D0}"/>
                </a:ext>
              </a:extLst>
            </p:cNvPr>
            <p:cNvGrpSpPr/>
            <p:nvPr/>
          </p:nvGrpSpPr>
          <p:grpSpPr>
            <a:xfrm>
              <a:off x="906919" y="876804"/>
              <a:ext cx="4810356" cy="5266021"/>
              <a:chOff x="906919" y="876804"/>
              <a:chExt cx="4810356" cy="5266021"/>
            </a:xfrm>
          </p:grpSpPr>
          <p:grpSp>
            <p:nvGrpSpPr>
              <p:cNvPr id="12" name="그룹 11">
                <a:extLst>
                  <a:ext uri="{FF2B5EF4-FFF2-40B4-BE49-F238E27FC236}">
                    <a16:creationId xmlns:a16="http://schemas.microsoft.com/office/drawing/2014/main" id="{4145A123-4EFD-4378-AD6E-3A86B11CE4F8}"/>
                  </a:ext>
                </a:extLst>
              </p:cNvPr>
              <p:cNvGrpSpPr/>
              <p:nvPr/>
            </p:nvGrpSpPr>
            <p:grpSpPr>
              <a:xfrm>
                <a:off x="1153870" y="1680345"/>
                <a:ext cx="4220475" cy="4321542"/>
                <a:chOff x="1421959" y="1669966"/>
                <a:chExt cx="4220475" cy="4321542"/>
              </a:xfrm>
            </p:grpSpPr>
            <p:grpSp>
              <p:nvGrpSpPr>
                <p:cNvPr id="92" name="그룹 91">
                  <a:extLst>
                    <a:ext uri="{FF2B5EF4-FFF2-40B4-BE49-F238E27FC236}">
                      <a16:creationId xmlns:a16="http://schemas.microsoft.com/office/drawing/2014/main" id="{F7462177-4F56-421D-8A33-800BF09BCF09}"/>
                    </a:ext>
                  </a:extLst>
                </p:cNvPr>
                <p:cNvGrpSpPr/>
                <p:nvPr/>
              </p:nvGrpSpPr>
              <p:grpSpPr>
                <a:xfrm>
                  <a:off x="1421959" y="3147404"/>
                  <a:ext cx="4220475" cy="2844104"/>
                  <a:chOff x="3376185" y="2830950"/>
                  <a:chExt cx="4118376" cy="2932142"/>
                </a:xfrm>
              </p:grpSpPr>
              <p:sp>
                <p:nvSpPr>
                  <p:cNvPr id="100" name="사각형: 둥근 모서리 99">
                    <a:extLst>
                      <a:ext uri="{FF2B5EF4-FFF2-40B4-BE49-F238E27FC236}">
                        <a16:creationId xmlns:a16="http://schemas.microsoft.com/office/drawing/2014/main" id="{9C6D6D1C-FEB5-48DD-B4FE-B2FCF3496B61}"/>
                      </a:ext>
                    </a:extLst>
                  </p:cNvPr>
                  <p:cNvSpPr/>
                  <p:nvPr/>
                </p:nvSpPr>
                <p:spPr>
                  <a:xfrm>
                    <a:off x="3376185" y="2889264"/>
                    <a:ext cx="783771" cy="287382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FEFBF453-EC3B-40A4-BD95-9CCA5893C173}"/>
                      </a:ext>
                    </a:extLst>
                  </p:cNvPr>
                  <p:cNvSpPr/>
                  <p:nvPr/>
                </p:nvSpPr>
                <p:spPr>
                  <a:xfrm>
                    <a:off x="6710790" y="2830950"/>
                    <a:ext cx="783771" cy="287382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2" name="그룹 101">
                    <a:extLst>
                      <a:ext uri="{FF2B5EF4-FFF2-40B4-BE49-F238E27FC236}">
                        <a16:creationId xmlns:a16="http://schemas.microsoft.com/office/drawing/2014/main" id="{AF93AA5B-E081-4941-9131-FD26D73CF107}"/>
                      </a:ext>
                    </a:extLst>
                  </p:cNvPr>
                  <p:cNvGrpSpPr/>
                  <p:nvPr/>
                </p:nvGrpSpPr>
                <p:grpSpPr>
                  <a:xfrm>
                    <a:off x="3494366" y="3185514"/>
                    <a:ext cx="3862873" cy="2313990"/>
                    <a:chOff x="5667739" y="3429000"/>
                    <a:chExt cx="3862873" cy="2313990"/>
                  </a:xfrm>
                </p:grpSpPr>
                <p:sp>
                  <p:nvSpPr>
                    <p:cNvPr id="103" name="타원 102">
                      <a:extLst>
                        <a:ext uri="{FF2B5EF4-FFF2-40B4-BE49-F238E27FC236}">
                          <a16:creationId xmlns:a16="http://schemas.microsoft.com/office/drawing/2014/main" id="{434F72DB-3D2F-4116-8A3B-8337F2BB5E07}"/>
                        </a:ext>
                      </a:extLst>
                    </p:cNvPr>
                    <p:cNvSpPr/>
                    <p:nvPr/>
                  </p:nvSpPr>
                  <p:spPr>
                    <a:xfrm>
                      <a:off x="9036090" y="342900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4" name="타원 103">
                      <a:extLst>
                        <a:ext uri="{FF2B5EF4-FFF2-40B4-BE49-F238E27FC236}">
                          <a16:creationId xmlns:a16="http://schemas.microsoft.com/office/drawing/2014/main" id="{416EA66B-A427-4EB5-BF5B-D7039D24AA9F}"/>
                        </a:ext>
                      </a:extLst>
                    </p:cNvPr>
                    <p:cNvSpPr/>
                    <p:nvPr/>
                  </p:nvSpPr>
                  <p:spPr>
                    <a:xfrm>
                      <a:off x="9036090" y="4103134"/>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5" name="타원 104">
                      <a:extLst>
                        <a:ext uri="{FF2B5EF4-FFF2-40B4-BE49-F238E27FC236}">
                          <a16:creationId xmlns:a16="http://schemas.microsoft.com/office/drawing/2014/main" id="{A6C0C875-266F-4CBE-8F04-0F768E423269}"/>
                        </a:ext>
                      </a:extLst>
                    </p:cNvPr>
                    <p:cNvSpPr/>
                    <p:nvPr/>
                  </p:nvSpPr>
                  <p:spPr>
                    <a:xfrm>
                      <a:off x="9036090" y="466064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6" name="타원 105">
                      <a:extLst>
                        <a:ext uri="{FF2B5EF4-FFF2-40B4-BE49-F238E27FC236}">
                          <a16:creationId xmlns:a16="http://schemas.microsoft.com/office/drawing/2014/main" id="{3E82DF5C-1885-4753-8162-D1951E75D972}"/>
                        </a:ext>
                      </a:extLst>
                    </p:cNvPr>
                    <p:cNvSpPr/>
                    <p:nvPr/>
                  </p:nvSpPr>
                  <p:spPr>
                    <a:xfrm>
                      <a:off x="9036090" y="527646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07" name="TextBox 106">
                      <a:extLst>
                        <a:ext uri="{FF2B5EF4-FFF2-40B4-BE49-F238E27FC236}">
                          <a16:creationId xmlns:a16="http://schemas.microsoft.com/office/drawing/2014/main" id="{7CC40339-81EF-4182-9F2A-0D77B89A8CD1}"/>
                        </a:ext>
                      </a:extLst>
                    </p:cNvPr>
                    <p:cNvSpPr txBox="1"/>
                    <p:nvPr/>
                  </p:nvSpPr>
                  <p:spPr>
                    <a:xfrm>
                      <a:off x="9077116" y="3509315"/>
                      <a:ext cx="397866" cy="338554"/>
                    </a:xfrm>
                    <a:prstGeom prst="rect">
                      <a:avLst/>
                    </a:prstGeom>
                    <a:noFill/>
                  </p:spPr>
                  <p:txBody>
                    <a:bodyPr wrap="none" rtlCol="0">
                      <a:spAutoFit/>
                    </a:bodyPr>
                    <a:lstStyle/>
                    <a:p>
                      <a:r>
                        <a:rPr lang="en-US" altLang="ko-KR" sz="1600"/>
                        <a:t>o1</a:t>
                      </a:r>
                      <a:endParaRPr lang="ko-KR" altLang="en-US" sz="1600"/>
                    </a:p>
                  </p:txBody>
                </p:sp>
                <p:sp>
                  <p:nvSpPr>
                    <p:cNvPr id="108" name="TextBox 107">
                      <a:extLst>
                        <a:ext uri="{FF2B5EF4-FFF2-40B4-BE49-F238E27FC236}">
                          <a16:creationId xmlns:a16="http://schemas.microsoft.com/office/drawing/2014/main" id="{405BA4C4-4ADE-4219-885A-0B75D2AA571E}"/>
                        </a:ext>
                      </a:extLst>
                    </p:cNvPr>
                    <p:cNvSpPr txBox="1"/>
                    <p:nvPr/>
                  </p:nvSpPr>
                  <p:spPr>
                    <a:xfrm>
                      <a:off x="9077116" y="4172796"/>
                      <a:ext cx="397866" cy="338554"/>
                    </a:xfrm>
                    <a:prstGeom prst="rect">
                      <a:avLst/>
                    </a:prstGeom>
                    <a:noFill/>
                  </p:spPr>
                  <p:txBody>
                    <a:bodyPr wrap="none" rtlCol="0">
                      <a:spAutoFit/>
                    </a:bodyPr>
                    <a:lstStyle/>
                    <a:p>
                      <a:r>
                        <a:rPr lang="en-US" altLang="ko-KR" sz="1600"/>
                        <a:t>o2</a:t>
                      </a:r>
                      <a:endParaRPr lang="ko-KR" altLang="en-US" sz="1600"/>
                    </a:p>
                  </p:txBody>
                </p:sp>
                <p:sp>
                  <p:nvSpPr>
                    <p:cNvPr id="109" name="TextBox 108">
                      <a:extLst>
                        <a:ext uri="{FF2B5EF4-FFF2-40B4-BE49-F238E27FC236}">
                          <a16:creationId xmlns:a16="http://schemas.microsoft.com/office/drawing/2014/main" id="{001AA147-875D-4EA6-A9E4-B1A5E9865906}"/>
                        </a:ext>
                      </a:extLst>
                    </p:cNvPr>
                    <p:cNvSpPr txBox="1"/>
                    <p:nvPr/>
                  </p:nvSpPr>
                  <p:spPr>
                    <a:xfrm>
                      <a:off x="9069814" y="4724628"/>
                      <a:ext cx="412470" cy="338554"/>
                    </a:xfrm>
                    <a:prstGeom prst="rect">
                      <a:avLst/>
                    </a:prstGeom>
                    <a:noFill/>
                  </p:spPr>
                  <p:txBody>
                    <a:bodyPr wrap="square" rtlCol="0">
                      <a:spAutoFit/>
                    </a:bodyPr>
                    <a:lstStyle/>
                    <a:p>
                      <a:r>
                        <a:rPr lang="en-US" altLang="ko-KR" sz="1600"/>
                        <a:t>o3</a:t>
                      </a:r>
                      <a:endParaRPr lang="ko-KR" altLang="en-US" sz="1600"/>
                    </a:p>
                  </p:txBody>
                </p:sp>
                <p:sp>
                  <p:nvSpPr>
                    <p:cNvPr id="110" name="TextBox 109">
                      <a:extLst>
                        <a:ext uri="{FF2B5EF4-FFF2-40B4-BE49-F238E27FC236}">
                          <a16:creationId xmlns:a16="http://schemas.microsoft.com/office/drawing/2014/main" id="{E9D1D3F1-4FAE-4286-94C3-DACE4118646D}"/>
                        </a:ext>
                      </a:extLst>
                    </p:cNvPr>
                    <p:cNvSpPr txBox="1"/>
                    <p:nvPr/>
                  </p:nvSpPr>
                  <p:spPr>
                    <a:xfrm>
                      <a:off x="9077116" y="5340448"/>
                      <a:ext cx="397866" cy="338554"/>
                    </a:xfrm>
                    <a:prstGeom prst="rect">
                      <a:avLst/>
                    </a:prstGeom>
                    <a:noFill/>
                  </p:spPr>
                  <p:txBody>
                    <a:bodyPr wrap="none" rtlCol="0">
                      <a:spAutoFit/>
                    </a:bodyPr>
                    <a:lstStyle/>
                    <a:p>
                      <a:r>
                        <a:rPr lang="en-US" altLang="ko-KR" sz="1600"/>
                        <a:t>o4</a:t>
                      </a:r>
                      <a:endParaRPr lang="ko-KR" altLang="en-US" sz="1600"/>
                    </a:p>
                  </p:txBody>
                </p:sp>
                <p:grpSp>
                  <p:nvGrpSpPr>
                    <p:cNvPr id="111" name="그룹 110">
                      <a:extLst>
                        <a:ext uri="{FF2B5EF4-FFF2-40B4-BE49-F238E27FC236}">
                          <a16:creationId xmlns:a16="http://schemas.microsoft.com/office/drawing/2014/main" id="{21E13010-E35A-4323-BB5D-21F834C333EB}"/>
                        </a:ext>
                      </a:extLst>
                    </p:cNvPr>
                    <p:cNvGrpSpPr/>
                    <p:nvPr/>
                  </p:nvGrpSpPr>
                  <p:grpSpPr>
                    <a:xfrm>
                      <a:off x="5667739" y="3429000"/>
                      <a:ext cx="2089463" cy="2313990"/>
                      <a:chOff x="5667739" y="3429000"/>
                      <a:chExt cx="2089463" cy="2313990"/>
                    </a:xfrm>
                  </p:grpSpPr>
                  <p:sp>
                    <p:nvSpPr>
                      <p:cNvPr id="120" name="타원 119">
                        <a:extLst>
                          <a:ext uri="{FF2B5EF4-FFF2-40B4-BE49-F238E27FC236}">
                            <a16:creationId xmlns:a16="http://schemas.microsoft.com/office/drawing/2014/main" id="{AFEA073C-C11D-4293-95FF-0885C0A00002}"/>
                          </a:ext>
                        </a:extLst>
                      </p:cNvPr>
                      <p:cNvSpPr/>
                      <p:nvPr/>
                    </p:nvSpPr>
                    <p:spPr>
                      <a:xfrm>
                        <a:off x="7262680" y="404482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1" name="타원 120">
                        <a:extLst>
                          <a:ext uri="{FF2B5EF4-FFF2-40B4-BE49-F238E27FC236}">
                            <a16:creationId xmlns:a16="http://schemas.microsoft.com/office/drawing/2014/main" id="{35ECB29F-CDD1-484C-A646-87F81E7A1D6B}"/>
                          </a:ext>
                        </a:extLst>
                      </p:cNvPr>
                      <p:cNvSpPr/>
                      <p:nvPr/>
                    </p:nvSpPr>
                    <p:spPr>
                      <a:xfrm>
                        <a:off x="7262680" y="466064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22" name="그룹 121">
                        <a:extLst>
                          <a:ext uri="{FF2B5EF4-FFF2-40B4-BE49-F238E27FC236}">
                            <a16:creationId xmlns:a16="http://schemas.microsoft.com/office/drawing/2014/main" id="{3DC1E963-4DB7-40D0-BD44-C927A02DBE50}"/>
                          </a:ext>
                        </a:extLst>
                      </p:cNvPr>
                      <p:cNvGrpSpPr/>
                      <p:nvPr/>
                    </p:nvGrpSpPr>
                    <p:grpSpPr>
                      <a:xfrm>
                        <a:off x="5667739" y="3429000"/>
                        <a:ext cx="494522" cy="2313990"/>
                        <a:chOff x="5667739" y="3429000"/>
                        <a:chExt cx="494522" cy="2313990"/>
                      </a:xfrm>
                    </p:grpSpPr>
                    <p:grpSp>
                      <p:nvGrpSpPr>
                        <p:cNvPr id="133" name="그룹 132">
                          <a:extLst>
                            <a:ext uri="{FF2B5EF4-FFF2-40B4-BE49-F238E27FC236}">
                              <a16:creationId xmlns:a16="http://schemas.microsoft.com/office/drawing/2014/main" id="{EC923FE9-53F4-4270-A81A-3285B33BB1E6}"/>
                            </a:ext>
                          </a:extLst>
                        </p:cNvPr>
                        <p:cNvGrpSpPr/>
                        <p:nvPr/>
                      </p:nvGrpSpPr>
                      <p:grpSpPr>
                        <a:xfrm>
                          <a:off x="5667739" y="3429000"/>
                          <a:ext cx="494522" cy="2313990"/>
                          <a:chOff x="5667739" y="3429000"/>
                          <a:chExt cx="494522" cy="2313990"/>
                        </a:xfrm>
                      </p:grpSpPr>
                      <p:sp>
                        <p:nvSpPr>
                          <p:cNvPr id="138" name="타원 137">
                            <a:extLst>
                              <a:ext uri="{FF2B5EF4-FFF2-40B4-BE49-F238E27FC236}">
                                <a16:creationId xmlns:a16="http://schemas.microsoft.com/office/drawing/2014/main" id="{8B5776A6-CA0D-400B-9E1B-0599259A3320}"/>
                              </a:ext>
                            </a:extLst>
                          </p:cNvPr>
                          <p:cNvSpPr/>
                          <p:nvPr/>
                        </p:nvSpPr>
                        <p:spPr>
                          <a:xfrm>
                            <a:off x="5667739" y="342900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39" name="타원 138">
                            <a:extLst>
                              <a:ext uri="{FF2B5EF4-FFF2-40B4-BE49-F238E27FC236}">
                                <a16:creationId xmlns:a16="http://schemas.microsoft.com/office/drawing/2014/main" id="{AB032462-A580-405E-89D1-F27A5AA3E3C9}"/>
                              </a:ext>
                            </a:extLst>
                          </p:cNvPr>
                          <p:cNvSpPr/>
                          <p:nvPr/>
                        </p:nvSpPr>
                        <p:spPr>
                          <a:xfrm>
                            <a:off x="5667739" y="404482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0" name="타원 139">
                            <a:extLst>
                              <a:ext uri="{FF2B5EF4-FFF2-40B4-BE49-F238E27FC236}">
                                <a16:creationId xmlns:a16="http://schemas.microsoft.com/office/drawing/2014/main" id="{5B6589E5-2434-4EE5-896B-7C4FBF259830}"/>
                              </a:ext>
                            </a:extLst>
                          </p:cNvPr>
                          <p:cNvSpPr/>
                          <p:nvPr/>
                        </p:nvSpPr>
                        <p:spPr>
                          <a:xfrm>
                            <a:off x="5667739" y="466064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1" name="타원 140">
                            <a:extLst>
                              <a:ext uri="{FF2B5EF4-FFF2-40B4-BE49-F238E27FC236}">
                                <a16:creationId xmlns:a16="http://schemas.microsoft.com/office/drawing/2014/main" id="{8C837BB6-CB2A-49A0-85AC-E6F500D70B7B}"/>
                              </a:ext>
                            </a:extLst>
                          </p:cNvPr>
                          <p:cNvSpPr/>
                          <p:nvPr/>
                        </p:nvSpPr>
                        <p:spPr>
                          <a:xfrm>
                            <a:off x="5667739" y="527646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134" name="TextBox 133">
                          <a:extLst>
                            <a:ext uri="{FF2B5EF4-FFF2-40B4-BE49-F238E27FC236}">
                              <a16:creationId xmlns:a16="http://schemas.microsoft.com/office/drawing/2014/main" id="{52E52780-055E-4941-8261-D50568A8893A}"/>
                            </a:ext>
                          </a:extLst>
                        </p:cNvPr>
                        <p:cNvSpPr txBox="1"/>
                        <p:nvPr/>
                      </p:nvSpPr>
                      <p:spPr>
                        <a:xfrm>
                          <a:off x="5749791" y="3509315"/>
                          <a:ext cx="377026" cy="338554"/>
                        </a:xfrm>
                        <a:prstGeom prst="rect">
                          <a:avLst/>
                        </a:prstGeom>
                        <a:noFill/>
                      </p:spPr>
                      <p:txBody>
                        <a:bodyPr wrap="none" rtlCol="0">
                          <a:spAutoFit/>
                        </a:bodyPr>
                        <a:lstStyle/>
                        <a:p>
                          <a:r>
                            <a:rPr lang="en-US" altLang="ko-KR" sz="1600"/>
                            <a:t>x1</a:t>
                          </a:r>
                          <a:endParaRPr lang="ko-KR" altLang="en-US" sz="1600"/>
                        </a:p>
                      </p:txBody>
                    </p:sp>
                    <p:sp>
                      <p:nvSpPr>
                        <p:cNvPr id="135" name="TextBox 134">
                          <a:extLst>
                            <a:ext uri="{FF2B5EF4-FFF2-40B4-BE49-F238E27FC236}">
                              <a16:creationId xmlns:a16="http://schemas.microsoft.com/office/drawing/2014/main" id="{270D5EC2-7068-441B-931C-10B99FDA584A}"/>
                            </a:ext>
                          </a:extLst>
                        </p:cNvPr>
                        <p:cNvSpPr txBox="1"/>
                        <p:nvPr/>
                      </p:nvSpPr>
                      <p:spPr>
                        <a:xfrm>
                          <a:off x="5749791" y="4119693"/>
                          <a:ext cx="377026" cy="338554"/>
                        </a:xfrm>
                        <a:prstGeom prst="rect">
                          <a:avLst/>
                        </a:prstGeom>
                        <a:noFill/>
                      </p:spPr>
                      <p:txBody>
                        <a:bodyPr wrap="none" rtlCol="0">
                          <a:spAutoFit/>
                        </a:bodyPr>
                        <a:lstStyle/>
                        <a:p>
                          <a:r>
                            <a:rPr lang="en-US" altLang="ko-KR" sz="1600"/>
                            <a:t>x2</a:t>
                          </a:r>
                          <a:endParaRPr lang="ko-KR" altLang="en-US" sz="1600"/>
                        </a:p>
                      </p:txBody>
                    </p:sp>
                    <p:sp>
                      <p:nvSpPr>
                        <p:cNvPr id="136" name="TextBox 135">
                          <a:extLst>
                            <a:ext uri="{FF2B5EF4-FFF2-40B4-BE49-F238E27FC236}">
                              <a16:creationId xmlns:a16="http://schemas.microsoft.com/office/drawing/2014/main" id="{A8DE7A89-AF4B-48F8-83FE-02CD945CAF1B}"/>
                            </a:ext>
                          </a:extLst>
                        </p:cNvPr>
                        <p:cNvSpPr txBox="1"/>
                        <p:nvPr/>
                      </p:nvSpPr>
                      <p:spPr>
                        <a:xfrm>
                          <a:off x="5749791" y="4730071"/>
                          <a:ext cx="412470" cy="338554"/>
                        </a:xfrm>
                        <a:prstGeom prst="rect">
                          <a:avLst/>
                        </a:prstGeom>
                        <a:noFill/>
                      </p:spPr>
                      <p:txBody>
                        <a:bodyPr wrap="square" rtlCol="0">
                          <a:spAutoFit/>
                        </a:bodyPr>
                        <a:lstStyle/>
                        <a:p>
                          <a:r>
                            <a:rPr lang="en-US" altLang="ko-KR" sz="1600"/>
                            <a:t>x3</a:t>
                          </a:r>
                          <a:endParaRPr lang="ko-KR" altLang="en-US" sz="1600"/>
                        </a:p>
                      </p:txBody>
                    </p:sp>
                    <p:sp>
                      <p:nvSpPr>
                        <p:cNvPr id="137" name="TextBox 136">
                          <a:extLst>
                            <a:ext uri="{FF2B5EF4-FFF2-40B4-BE49-F238E27FC236}">
                              <a16:creationId xmlns:a16="http://schemas.microsoft.com/office/drawing/2014/main" id="{74FD9F0E-5A31-4668-947D-083AAE9217DA}"/>
                            </a:ext>
                          </a:extLst>
                        </p:cNvPr>
                        <p:cNvSpPr txBox="1"/>
                        <p:nvPr/>
                      </p:nvSpPr>
                      <p:spPr>
                        <a:xfrm>
                          <a:off x="5749791" y="5340448"/>
                          <a:ext cx="377026" cy="338554"/>
                        </a:xfrm>
                        <a:prstGeom prst="rect">
                          <a:avLst/>
                        </a:prstGeom>
                        <a:noFill/>
                      </p:spPr>
                      <p:txBody>
                        <a:bodyPr wrap="none" rtlCol="0">
                          <a:spAutoFit/>
                        </a:bodyPr>
                        <a:lstStyle/>
                        <a:p>
                          <a:r>
                            <a:rPr lang="en-US" altLang="ko-KR" sz="1600"/>
                            <a:t>x4</a:t>
                          </a:r>
                          <a:endParaRPr lang="ko-KR" altLang="en-US" sz="1600"/>
                        </a:p>
                      </p:txBody>
                    </p:sp>
                  </p:grpSp>
                  <p:sp>
                    <p:nvSpPr>
                      <p:cNvPr id="123" name="TextBox 122">
                        <a:extLst>
                          <a:ext uri="{FF2B5EF4-FFF2-40B4-BE49-F238E27FC236}">
                            <a16:creationId xmlns:a16="http://schemas.microsoft.com/office/drawing/2014/main" id="{BD4A3BC4-92DC-48C6-87F7-7273F584CEED}"/>
                          </a:ext>
                        </a:extLst>
                      </p:cNvPr>
                      <p:cNvSpPr txBox="1"/>
                      <p:nvPr/>
                    </p:nvSpPr>
                    <p:spPr>
                      <a:xfrm>
                        <a:off x="7311008" y="4108808"/>
                        <a:ext cx="397866" cy="338554"/>
                      </a:xfrm>
                      <a:prstGeom prst="rect">
                        <a:avLst/>
                      </a:prstGeom>
                      <a:noFill/>
                    </p:spPr>
                    <p:txBody>
                      <a:bodyPr wrap="none" rtlCol="0">
                        <a:spAutoFit/>
                      </a:bodyPr>
                      <a:lstStyle/>
                      <a:p>
                        <a:r>
                          <a:rPr lang="en-US" altLang="ko-KR" sz="1600"/>
                          <a:t>h1</a:t>
                        </a:r>
                        <a:endParaRPr lang="ko-KR" altLang="en-US" sz="1600"/>
                      </a:p>
                    </p:txBody>
                  </p:sp>
                  <p:sp>
                    <p:nvSpPr>
                      <p:cNvPr id="124" name="TextBox 123">
                        <a:extLst>
                          <a:ext uri="{FF2B5EF4-FFF2-40B4-BE49-F238E27FC236}">
                            <a16:creationId xmlns:a16="http://schemas.microsoft.com/office/drawing/2014/main" id="{D816DDAD-921D-49C5-B962-BA0B92721274}"/>
                          </a:ext>
                        </a:extLst>
                      </p:cNvPr>
                      <p:cNvSpPr txBox="1"/>
                      <p:nvPr/>
                    </p:nvSpPr>
                    <p:spPr>
                      <a:xfrm>
                        <a:off x="7311008" y="4724628"/>
                        <a:ext cx="397866" cy="338554"/>
                      </a:xfrm>
                      <a:prstGeom prst="rect">
                        <a:avLst/>
                      </a:prstGeom>
                      <a:noFill/>
                    </p:spPr>
                    <p:txBody>
                      <a:bodyPr wrap="none" rtlCol="0">
                        <a:spAutoFit/>
                      </a:bodyPr>
                      <a:lstStyle/>
                      <a:p>
                        <a:r>
                          <a:rPr lang="en-US" altLang="ko-KR" sz="1600"/>
                          <a:t>h1</a:t>
                        </a:r>
                        <a:endParaRPr lang="ko-KR" altLang="en-US" sz="1600"/>
                      </a:p>
                    </p:txBody>
                  </p:sp>
                  <p:cxnSp>
                    <p:nvCxnSpPr>
                      <p:cNvPr id="125" name="직선 연결선 124">
                        <a:extLst>
                          <a:ext uri="{FF2B5EF4-FFF2-40B4-BE49-F238E27FC236}">
                            <a16:creationId xmlns:a16="http://schemas.microsoft.com/office/drawing/2014/main" id="{03EF8AD0-8CEC-4E2A-8E24-4B809C3A9591}"/>
                          </a:ext>
                        </a:extLst>
                      </p:cNvPr>
                      <p:cNvCxnSpPr>
                        <a:stCxn id="138" idx="6"/>
                        <a:endCxn id="120" idx="2"/>
                      </p:cNvCxnSpPr>
                      <p:nvPr/>
                    </p:nvCxnSpPr>
                    <p:spPr>
                      <a:xfrm>
                        <a:off x="6162261" y="366226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7FCB63BC-E938-440A-9348-F465A8BF6F33}"/>
                          </a:ext>
                        </a:extLst>
                      </p:cNvPr>
                      <p:cNvCxnSpPr>
                        <a:cxnSpLocks/>
                        <a:stCxn id="139" idx="6"/>
                        <a:endCxn id="121" idx="2"/>
                      </p:cNvCxnSpPr>
                      <p:nvPr/>
                    </p:nvCxnSpPr>
                    <p:spPr>
                      <a:xfrm>
                        <a:off x="6162261" y="427808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CA5BD45-766F-4091-9ECF-2AE33C095EC0}"/>
                          </a:ext>
                        </a:extLst>
                      </p:cNvPr>
                      <p:cNvCxnSpPr>
                        <a:cxnSpLocks/>
                        <a:stCxn id="139" idx="6"/>
                        <a:endCxn id="120" idx="2"/>
                      </p:cNvCxnSpPr>
                      <p:nvPr/>
                    </p:nvCxnSpPr>
                    <p:spPr>
                      <a:xfrm>
                        <a:off x="6162261" y="4278085"/>
                        <a:ext cx="1100419"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ED2D8752-CEF8-40F0-9D4D-2372E899F600}"/>
                          </a:ext>
                        </a:extLst>
                      </p:cNvPr>
                      <p:cNvCxnSpPr>
                        <a:cxnSpLocks/>
                        <a:stCxn id="137" idx="3"/>
                        <a:endCxn id="120" idx="2"/>
                      </p:cNvCxnSpPr>
                      <p:nvPr/>
                    </p:nvCxnSpPr>
                    <p:spPr>
                      <a:xfrm flipV="1">
                        <a:off x="6126817" y="4278085"/>
                        <a:ext cx="1135863"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C1D4A647-0C8E-43B6-AFC8-7147657A16F7}"/>
                          </a:ext>
                        </a:extLst>
                      </p:cNvPr>
                      <p:cNvCxnSpPr>
                        <a:cxnSpLocks/>
                        <a:stCxn id="136" idx="3"/>
                        <a:endCxn id="120" idx="2"/>
                      </p:cNvCxnSpPr>
                      <p:nvPr/>
                    </p:nvCxnSpPr>
                    <p:spPr>
                      <a:xfrm flipV="1">
                        <a:off x="6162261" y="4278085"/>
                        <a:ext cx="1100419" cy="62126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B8D00073-0578-46BB-9F98-B73849A2E69F}"/>
                          </a:ext>
                        </a:extLst>
                      </p:cNvPr>
                      <p:cNvCxnSpPr>
                        <a:cxnSpLocks/>
                        <a:stCxn id="136" idx="3"/>
                        <a:endCxn id="121" idx="2"/>
                      </p:cNvCxnSpPr>
                      <p:nvPr/>
                    </p:nvCxnSpPr>
                    <p:spPr>
                      <a:xfrm flipV="1">
                        <a:off x="6162261" y="4893905"/>
                        <a:ext cx="1100419" cy="5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5AAEABCF-D049-4C34-8349-146999C32F8F}"/>
                          </a:ext>
                        </a:extLst>
                      </p:cNvPr>
                      <p:cNvCxnSpPr>
                        <a:cxnSpLocks/>
                        <a:stCxn id="138" idx="6"/>
                        <a:endCxn id="121" idx="2"/>
                      </p:cNvCxnSpPr>
                      <p:nvPr/>
                    </p:nvCxnSpPr>
                    <p:spPr>
                      <a:xfrm>
                        <a:off x="6162261" y="3662265"/>
                        <a:ext cx="1100419"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BE4F5466-4065-4A3F-807E-92E0E1659446}"/>
                          </a:ext>
                        </a:extLst>
                      </p:cNvPr>
                      <p:cNvCxnSpPr>
                        <a:cxnSpLocks/>
                        <a:stCxn id="141" idx="6"/>
                        <a:endCxn id="121" idx="2"/>
                      </p:cNvCxnSpPr>
                      <p:nvPr/>
                    </p:nvCxnSpPr>
                    <p:spPr>
                      <a:xfrm flipV="1">
                        <a:off x="6162261" y="489390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2" name="직선 연결선 111">
                      <a:extLst>
                        <a:ext uri="{FF2B5EF4-FFF2-40B4-BE49-F238E27FC236}">
                          <a16:creationId xmlns:a16="http://schemas.microsoft.com/office/drawing/2014/main" id="{C6057C24-3F78-4401-8FA1-8FDC80AF9EAC}"/>
                        </a:ext>
                      </a:extLst>
                    </p:cNvPr>
                    <p:cNvCxnSpPr>
                      <a:cxnSpLocks/>
                      <a:stCxn id="120" idx="6"/>
                      <a:endCxn id="103" idx="2"/>
                    </p:cNvCxnSpPr>
                    <p:nvPr/>
                  </p:nvCxnSpPr>
                  <p:spPr>
                    <a:xfrm flipV="1">
                      <a:off x="7757202" y="366226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49496CE7-C31E-492C-8DF1-DF1E23882404}"/>
                        </a:ext>
                      </a:extLst>
                    </p:cNvPr>
                    <p:cNvCxnSpPr>
                      <a:cxnSpLocks/>
                      <a:stCxn id="120" idx="6"/>
                      <a:endCxn id="106" idx="2"/>
                    </p:cNvCxnSpPr>
                    <p:nvPr/>
                  </p:nvCxnSpPr>
                  <p:spPr>
                    <a:xfrm>
                      <a:off x="7757202" y="427808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DE8FF870-439F-4C5E-AE8F-640CFF541AFC}"/>
                        </a:ext>
                      </a:extLst>
                    </p:cNvPr>
                    <p:cNvCxnSpPr>
                      <a:cxnSpLocks/>
                      <a:stCxn id="120" idx="6"/>
                      <a:endCxn id="105" idx="2"/>
                    </p:cNvCxnSpPr>
                    <p:nvPr/>
                  </p:nvCxnSpPr>
                  <p:spPr>
                    <a:xfrm>
                      <a:off x="7757202" y="427808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id="{FFCD248B-5944-4C0D-8091-6F452773E360}"/>
                        </a:ext>
                      </a:extLst>
                    </p:cNvPr>
                    <p:cNvCxnSpPr>
                      <a:cxnSpLocks/>
                      <a:stCxn id="120" idx="6"/>
                      <a:endCxn id="104" idx="2"/>
                    </p:cNvCxnSpPr>
                    <p:nvPr/>
                  </p:nvCxnSpPr>
                  <p:spPr>
                    <a:xfrm>
                      <a:off x="7757202" y="4278085"/>
                      <a:ext cx="1278888" cy="5831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041FF185-83FD-4521-B83B-8C06C9701982}"/>
                        </a:ext>
                      </a:extLst>
                    </p:cNvPr>
                    <p:cNvCxnSpPr>
                      <a:cxnSpLocks/>
                      <a:stCxn id="121" idx="6"/>
                      <a:endCxn id="103" idx="2"/>
                    </p:cNvCxnSpPr>
                    <p:nvPr/>
                  </p:nvCxnSpPr>
                  <p:spPr>
                    <a:xfrm flipV="1">
                      <a:off x="7757202" y="366226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E05ADBF9-2C1D-4515-AADF-F444E3D282A4}"/>
                        </a:ext>
                      </a:extLst>
                    </p:cNvPr>
                    <p:cNvCxnSpPr>
                      <a:cxnSpLocks/>
                      <a:stCxn id="121" idx="6"/>
                      <a:endCxn id="104" idx="2"/>
                    </p:cNvCxnSpPr>
                    <p:nvPr/>
                  </p:nvCxnSpPr>
                  <p:spPr>
                    <a:xfrm flipV="1">
                      <a:off x="7757202" y="4336399"/>
                      <a:ext cx="1278888" cy="55750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97BC8894-2546-4855-A226-051393152D3C}"/>
                        </a:ext>
                      </a:extLst>
                    </p:cNvPr>
                    <p:cNvCxnSpPr>
                      <a:cxnSpLocks/>
                      <a:stCxn id="121" idx="6"/>
                      <a:endCxn id="105" idx="2"/>
                    </p:cNvCxnSpPr>
                    <p:nvPr/>
                  </p:nvCxnSpPr>
                  <p:spPr>
                    <a:xfrm>
                      <a:off x="7757202" y="4893905"/>
                      <a:ext cx="1278888"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EE9179A5-F523-4C7D-B532-28000815721F}"/>
                        </a:ext>
                      </a:extLst>
                    </p:cNvPr>
                    <p:cNvCxnSpPr>
                      <a:cxnSpLocks/>
                      <a:stCxn id="121" idx="6"/>
                      <a:endCxn id="106" idx="2"/>
                    </p:cNvCxnSpPr>
                    <p:nvPr/>
                  </p:nvCxnSpPr>
                  <p:spPr>
                    <a:xfrm>
                      <a:off x="7757202" y="489390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93" name="TextBox 92">
                  <a:extLst>
                    <a:ext uri="{FF2B5EF4-FFF2-40B4-BE49-F238E27FC236}">
                      <a16:creationId xmlns:a16="http://schemas.microsoft.com/office/drawing/2014/main" id="{EDEF2C07-E2D9-44C2-A2AE-8E177C0DDB55}"/>
                    </a:ext>
                  </a:extLst>
                </p:cNvPr>
                <p:cNvSpPr txBox="1"/>
                <p:nvPr/>
              </p:nvSpPr>
              <p:spPr>
                <a:xfrm>
                  <a:off x="3882043" y="1669966"/>
                  <a:ext cx="972833" cy="447803"/>
                </a:xfrm>
                <a:prstGeom prst="rect">
                  <a:avLst/>
                </a:prstGeom>
                <a:noFill/>
              </p:spPr>
              <p:txBody>
                <a:bodyPr wrap="none" rtlCol="0">
                  <a:spAutoFit/>
                </a:bodyPr>
                <a:lstStyle/>
                <a:p>
                  <a:r>
                    <a:rPr lang="en-US" altLang="ko-KR" sz="2400">
                      <a:solidFill>
                        <a:srgbClr val="0070C0"/>
                      </a:solidFill>
                    </a:rPr>
                    <a:t>apple</a:t>
                  </a:r>
                  <a:r>
                    <a:rPr lang="ko-KR" altLang="en-US" sz="2400">
                      <a:solidFill>
                        <a:srgbClr val="0070C0"/>
                      </a:solidFill>
                    </a:rPr>
                    <a:t> </a:t>
                  </a:r>
                </a:p>
              </p:txBody>
            </p:sp>
            <p:sp>
              <p:nvSpPr>
                <p:cNvPr id="94" name="TextBox 93">
                  <a:extLst>
                    <a:ext uri="{FF2B5EF4-FFF2-40B4-BE49-F238E27FC236}">
                      <a16:creationId xmlns:a16="http://schemas.microsoft.com/office/drawing/2014/main" id="{3CF72EB0-5511-4912-96E1-5AC8F631AC8A}"/>
                    </a:ext>
                  </a:extLst>
                </p:cNvPr>
                <p:cNvSpPr txBox="1"/>
                <p:nvPr/>
              </p:nvSpPr>
              <p:spPr>
                <a:xfrm>
                  <a:off x="2998476" y="1670018"/>
                  <a:ext cx="856461" cy="447803"/>
                </a:xfrm>
                <a:prstGeom prst="rect">
                  <a:avLst/>
                </a:prstGeom>
                <a:noFill/>
              </p:spPr>
              <p:txBody>
                <a:bodyPr wrap="none" rtlCol="0">
                  <a:spAutoFit/>
                </a:bodyPr>
                <a:lstStyle/>
                <a:p>
                  <a:r>
                    <a:rPr lang="ko-KR" altLang="en-US" sz="2400">
                      <a:solidFill>
                        <a:srgbClr val="0070C0"/>
                      </a:solidFill>
                    </a:rPr>
                    <a:t> </a:t>
                  </a:r>
                  <a:r>
                    <a:rPr lang="en-US" altLang="ko-KR" sz="2400" i="1" u="sng">
                      <a:solidFill>
                        <a:srgbClr val="0070C0"/>
                      </a:solidFill>
                    </a:rPr>
                    <a:t>love</a:t>
                  </a:r>
                  <a:r>
                    <a:rPr lang="ko-KR" altLang="en-US" sz="2400">
                      <a:solidFill>
                        <a:srgbClr val="0070C0"/>
                      </a:solidFill>
                    </a:rPr>
                    <a:t> </a:t>
                  </a:r>
                </a:p>
              </p:txBody>
            </p:sp>
            <p:sp>
              <p:nvSpPr>
                <p:cNvPr id="95" name="TextBox 94">
                  <a:extLst>
                    <a:ext uri="{FF2B5EF4-FFF2-40B4-BE49-F238E27FC236}">
                      <a16:creationId xmlns:a16="http://schemas.microsoft.com/office/drawing/2014/main" id="{A76DEEC1-DADA-49B9-9C9D-C511B3B7D77B}"/>
                    </a:ext>
                  </a:extLst>
                </p:cNvPr>
                <p:cNvSpPr txBox="1"/>
                <p:nvPr/>
              </p:nvSpPr>
              <p:spPr>
                <a:xfrm>
                  <a:off x="2275417" y="1671958"/>
                  <a:ext cx="718207" cy="447803"/>
                </a:xfrm>
                <a:prstGeom prst="rect">
                  <a:avLst/>
                </a:prstGeom>
                <a:noFill/>
              </p:spPr>
              <p:txBody>
                <a:bodyPr wrap="none" rtlCol="0">
                  <a:spAutoFit/>
                </a:bodyPr>
                <a:lstStyle/>
                <a:p>
                  <a:r>
                    <a:rPr lang="en-US" altLang="ko-KR" sz="2400">
                      <a:solidFill>
                        <a:srgbClr val="0070C0"/>
                      </a:solidFill>
                    </a:rPr>
                    <a:t>king</a:t>
                  </a:r>
                  <a:endParaRPr lang="ko-KR" altLang="en-US" sz="2400">
                    <a:solidFill>
                      <a:srgbClr val="0070C0"/>
                    </a:solidFill>
                  </a:endParaRPr>
                </a:p>
              </p:txBody>
            </p:sp>
            <p:cxnSp>
              <p:nvCxnSpPr>
                <p:cNvPr id="96" name="연결선: 구부러짐 95">
                  <a:extLst>
                    <a:ext uri="{FF2B5EF4-FFF2-40B4-BE49-F238E27FC236}">
                      <a16:creationId xmlns:a16="http://schemas.microsoft.com/office/drawing/2014/main" id="{EAE53A92-741D-42B4-856D-D93417BBC095}"/>
                    </a:ext>
                  </a:extLst>
                </p:cNvPr>
                <p:cNvCxnSpPr>
                  <a:stCxn id="95" idx="2"/>
                  <a:endCxn id="100" idx="0"/>
                </p:cNvCxnSpPr>
                <p:nvPr/>
              </p:nvCxnSpPr>
              <p:spPr>
                <a:xfrm rot="5400000">
                  <a:off x="1686938" y="2256384"/>
                  <a:ext cx="1084206" cy="810961"/>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연결선: 구부러짐 96">
                  <a:extLst>
                    <a:ext uri="{FF2B5EF4-FFF2-40B4-BE49-F238E27FC236}">
                      <a16:creationId xmlns:a16="http://schemas.microsoft.com/office/drawing/2014/main" id="{854A4D8B-A1CB-4550-967F-C30164DD17D0}"/>
                    </a:ext>
                  </a:extLst>
                </p:cNvPr>
                <p:cNvCxnSpPr>
                  <a:cxnSpLocks/>
                  <a:stCxn id="93" idx="2"/>
                  <a:endCxn id="100" idx="0"/>
                </p:cNvCxnSpPr>
                <p:nvPr/>
              </p:nvCxnSpPr>
              <p:spPr>
                <a:xfrm rot="5400000">
                  <a:off x="2552911" y="1388418"/>
                  <a:ext cx="1086198" cy="2544900"/>
                </a:xfrm>
                <a:prstGeom prst="curved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연결선: 구부러짐 97">
                  <a:extLst>
                    <a:ext uri="{FF2B5EF4-FFF2-40B4-BE49-F238E27FC236}">
                      <a16:creationId xmlns:a16="http://schemas.microsoft.com/office/drawing/2014/main" id="{FD31BD9F-FBBC-4461-BF88-2042E13F6473}"/>
                    </a:ext>
                  </a:extLst>
                </p:cNvPr>
                <p:cNvCxnSpPr>
                  <a:cxnSpLocks/>
                  <a:stCxn id="94" idx="2"/>
                  <a:endCxn id="101" idx="0"/>
                </p:cNvCxnSpPr>
                <p:nvPr/>
              </p:nvCxnSpPr>
              <p:spPr>
                <a:xfrm rot="16200000" flipH="1">
                  <a:off x="3818979" y="1725549"/>
                  <a:ext cx="1029583" cy="1814126"/>
                </a:xfrm>
                <a:prstGeom prst="curvedConnector3">
                  <a:avLst>
                    <a:gd name="adj1" fmla="val 50000"/>
                  </a:avLst>
                </a:prstGeom>
                <a:ln w="5715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직사각형 12">
                <a:extLst>
                  <a:ext uri="{FF2B5EF4-FFF2-40B4-BE49-F238E27FC236}">
                    <a16:creationId xmlns:a16="http://schemas.microsoft.com/office/drawing/2014/main" id="{8C2C1F78-C9F1-41A7-BA6C-A4282BFF2807}"/>
                  </a:ext>
                </a:extLst>
              </p:cNvPr>
              <p:cNvSpPr/>
              <p:nvPr/>
            </p:nvSpPr>
            <p:spPr>
              <a:xfrm>
                <a:off x="1595420" y="958233"/>
                <a:ext cx="3469304" cy="584775"/>
              </a:xfrm>
              <a:prstGeom prst="rect">
                <a:avLst/>
              </a:prstGeom>
            </p:spPr>
            <p:txBody>
              <a:bodyPr wrap="square">
                <a:spAutoFit/>
              </a:bodyPr>
              <a:lstStyle/>
              <a:p>
                <a:r>
                  <a:rPr lang="en-US" altLang="ko-KR" sz="1600">
                    <a:solidFill>
                      <a:srgbClr val="C00000"/>
                    </a:solidFill>
                    <a:latin typeface="12롯데마트드림Bold" panose="02020603020101020101" pitchFamily="18" charset="-127"/>
                    <a:ea typeface="12롯데마트드림Bold" panose="02020603020101020101" pitchFamily="18" charset="-127"/>
                  </a:rPr>
                  <a:t>CBoW</a:t>
                </a:r>
                <a:r>
                  <a:rPr lang="ko-KR" altLang="en-US" sz="1600">
                    <a:solidFill>
                      <a:srgbClr val="C00000"/>
                    </a:solidFill>
                    <a:latin typeface="12롯데마트드림Bold" panose="02020603020101020101" pitchFamily="18" charset="-127"/>
                    <a:ea typeface="12롯데마트드림Bold" panose="02020603020101020101" pitchFamily="18" charset="-127"/>
                  </a:rPr>
                  <a:t>은 전후 문맥을 고려하여 </a:t>
                </a:r>
                <a:endParaRPr lang="en-US" altLang="ko-KR" sz="1600">
                  <a:solidFill>
                    <a:srgbClr val="C00000"/>
                  </a:solidFill>
                  <a:latin typeface="12롯데마트드림Bold" panose="02020603020101020101" pitchFamily="18" charset="-127"/>
                  <a:ea typeface="12롯데마트드림Bold" panose="02020603020101020101" pitchFamily="18" charset="-127"/>
                </a:endParaRPr>
              </a:p>
              <a:p>
                <a:r>
                  <a:rPr lang="ko-KR" altLang="en-US" sz="1600">
                    <a:solidFill>
                      <a:srgbClr val="C00000"/>
                    </a:solidFill>
                    <a:latin typeface="12롯데마트드림Bold" panose="02020603020101020101" pitchFamily="18" charset="-127"/>
                    <a:ea typeface="12롯데마트드림Bold" panose="02020603020101020101" pitchFamily="18" charset="-127"/>
                  </a:rPr>
                  <a:t>중간에 들어갈 중심 단어를 학습한다</a:t>
                </a:r>
                <a:r>
                  <a:rPr lang="en-US" altLang="ko-KR" sz="1600">
                    <a:solidFill>
                      <a:srgbClr val="C00000"/>
                    </a:solidFill>
                    <a:latin typeface="12롯데마트드림Bold" panose="02020603020101020101" pitchFamily="18" charset="-127"/>
                    <a:ea typeface="12롯데마트드림Bold" panose="02020603020101020101" pitchFamily="18" charset="-127"/>
                  </a:rPr>
                  <a:t>.</a:t>
                </a:r>
                <a:endParaRPr lang="ko-KR" altLang="en-US" sz="1600">
                  <a:solidFill>
                    <a:srgbClr val="C00000"/>
                  </a:solidFill>
                  <a:latin typeface="12롯데마트드림Bold" panose="02020603020101020101" pitchFamily="18" charset="-127"/>
                  <a:ea typeface="12롯데마트드림Bold" panose="02020603020101020101" pitchFamily="18" charset="-127"/>
                </a:endParaRPr>
              </a:p>
            </p:txBody>
          </p:sp>
          <p:sp>
            <p:nvSpPr>
              <p:cNvPr id="142" name="사각형: 둥근 모서리 141">
                <a:extLst>
                  <a:ext uri="{FF2B5EF4-FFF2-40B4-BE49-F238E27FC236}">
                    <a16:creationId xmlns:a16="http://schemas.microsoft.com/office/drawing/2014/main" id="{E5701CF2-A5AF-48B0-82F6-7662D5824528}"/>
                  </a:ext>
                </a:extLst>
              </p:cNvPr>
              <p:cNvSpPr/>
              <p:nvPr/>
            </p:nvSpPr>
            <p:spPr>
              <a:xfrm>
                <a:off x="906919" y="876804"/>
                <a:ext cx="4810356" cy="5266021"/>
              </a:xfrm>
              <a:prstGeom prst="roundRect">
                <a:avLst>
                  <a:gd name="adj" fmla="val 5268"/>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700488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1198B83-A264-4410-B56A-298A625A4262}"/>
              </a:ext>
            </a:extLst>
          </p:cNvPr>
          <p:cNvSpPr>
            <a:spLocks noGrp="1"/>
          </p:cNvSpPr>
          <p:nvPr>
            <p:ph type="sldNum" sz="quarter" idx="12"/>
          </p:nvPr>
        </p:nvSpPr>
        <p:spPr/>
        <p:txBody>
          <a:bodyPr/>
          <a:lstStyle/>
          <a:p>
            <a:fld id="{634DECA5-6CD8-44AF-ACED-5DC73A540B1E}" type="slidenum">
              <a:rPr lang="ko-KR" altLang="en-US" smtClean="0"/>
              <a:pPr/>
              <a:t>58</a:t>
            </a:fld>
            <a:endParaRPr lang="ko-KR" altLang="en-US"/>
          </a:p>
        </p:txBody>
      </p:sp>
      <p:sp>
        <p:nvSpPr>
          <p:cNvPr id="4" name="제목 3">
            <a:extLst>
              <a:ext uri="{FF2B5EF4-FFF2-40B4-BE49-F238E27FC236}">
                <a16:creationId xmlns:a16="http://schemas.microsoft.com/office/drawing/2014/main" id="{B9AFB172-AAE7-42A4-9CD1-8BE984E79C1F}"/>
              </a:ext>
            </a:extLst>
          </p:cNvPr>
          <p:cNvSpPr>
            <a:spLocks noGrp="1"/>
          </p:cNvSpPr>
          <p:nvPr>
            <p:ph type="title"/>
          </p:nvPr>
        </p:nvSpPr>
        <p:spPr/>
        <p:txBody>
          <a:bodyPr/>
          <a:lstStyle/>
          <a:p>
            <a:r>
              <a:rPr lang="en-US" altLang="ko-KR" b="1"/>
              <a:t>Word2Vec : CBoW </a:t>
            </a:r>
            <a:r>
              <a:rPr lang="ko-KR" altLang="en-US" b="1"/>
              <a:t>학습 이후   </a:t>
            </a:r>
            <a:endParaRPr lang="ko-KR" altLang="en-US"/>
          </a:p>
        </p:txBody>
      </p:sp>
      <p:sp>
        <p:nvSpPr>
          <p:cNvPr id="6" name="내용 개체 틀 5">
            <a:extLst>
              <a:ext uri="{FF2B5EF4-FFF2-40B4-BE49-F238E27FC236}">
                <a16:creationId xmlns:a16="http://schemas.microsoft.com/office/drawing/2014/main" id="{05196CBB-45D2-4896-9532-A1E21812AFB2}"/>
              </a:ext>
            </a:extLst>
          </p:cNvPr>
          <p:cNvSpPr txBox="1">
            <a:spLocks noGrp="1"/>
          </p:cNvSpPr>
          <p:nvPr>
            <p:ph idx="1"/>
          </p:nvPr>
        </p:nvSpPr>
        <p:spPr>
          <a:prstGeom prst="rect">
            <a:avLst/>
          </a:prstGeom>
          <a:noFill/>
        </p:spPr>
        <p:txBody>
          <a:bodyPr wrap="square" rtlCol="0">
            <a:spAutoFit/>
          </a:bodyPr>
          <a:lstStyle/>
          <a:p>
            <a:r>
              <a:rPr lang="en-US" altLang="ko-KR" dirty="0" err="1">
                <a:latin typeface="나눔스퀘어 Bold" panose="020B0600000101010101" pitchFamily="50" charset="-127"/>
                <a:ea typeface="나눔스퀘어 Bold" panose="020B0600000101010101" pitchFamily="50" charset="-127"/>
              </a:rPr>
              <a:t>CBoW</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학습을 통해서 </a:t>
            </a:r>
            <a:r>
              <a:rPr lang="ko-KR" altLang="en-US" dirty="0" err="1">
                <a:latin typeface="나눔스퀘어 Bold" panose="020B0600000101010101" pitchFamily="50" charset="-127"/>
                <a:ea typeface="나눔스퀘어 Bold" panose="020B0600000101010101" pitchFamily="50" charset="-127"/>
              </a:rPr>
              <a:t>워드투벡터</a:t>
            </a:r>
            <a:r>
              <a:rPr lang="ko-KR" altLang="en-US" dirty="0">
                <a:latin typeface="나눔스퀘어 Bold" panose="020B0600000101010101" pitchFamily="50" charset="-127"/>
                <a:ea typeface="나눔스퀘어 Bold" panose="020B0600000101010101" pitchFamily="50" charset="-127"/>
              </a:rPr>
              <a:t> 모델을 무엇을 학습하나요</a:t>
            </a:r>
            <a:r>
              <a:rPr lang="en-US" altLang="ko-KR" dirty="0">
                <a:latin typeface="나눔스퀘어 Bold" panose="020B0600000101010101" pitchFamily="50" charset="-127"/>
                <a:ea typeface="나눔스퀘어 Bold" panose="020B0600000101010101" pitchFamily="50" charset="-127"/>
              </a:rPr>
              <a:t>?</a:t>
            </a:r>
          </a:p>
          <a:p>
            <a:pPr lvl="1"/>
            <a:r>
              <a:rPr lang="en-US" altLang="ko-KR" sz="1800" dirty="0">
                <a:latin typeface="나눔스퀘어 Bold" panose="020B0600000101010101" pitchFamily="50" charset="-127"/>
                <a:ea typeface="나눔스퀘어 Bold" panose="020B0600000101010101" pitchFamily="50" charset="-127"/>
              </a:rPr>
              <a:t>4</a:t>
            </a:r>
            <a:r>
              <a:rPr lang="ko-KR" altLang="en-US" sz="1800" dirty="0">
                <a:latin typeface="나눔스퀘어 Bold" panose="020B0600000101010101" pitchFamily="50" charset="-127"/>
                <a:ea typeface="나눔스퀘어 Bold" panose="020B0600000101010101" pitchFamily="50" charset="-127"/>
              </a:rPr>
              <a:t>차원의 벡터 정보를 </a:t>
            </a:r>
            <a:r>
              <a:rPr lang="en-US" altLang="ko-KR" sz="1800" dirty="0">
                <a:latin typeface="나눔스퀘어 Bold" panose="020B0600000101010101" pitchFamily="50" charset="-127"/>
                <a:ea typeface="나눔스퀘어 Bold" panose="020B0600000101010101" pitchFamily="50" charset="-127"/>
              </a:rPr>
              <a:t>2</a:t>
            </a:r>
            <a:r>
              <a:rPr lang="ko-KR" altLang="en-US" sz="1800" dirty="0">
                <a:latin typeface="나눔스퀘어 Bold" panose="020B0600000101010101" pitchFamily="50" charset="-127"/>
                <a:ea typeface="나눔스퀘어 Bold" panose="020B0600000101010101" pitchFamily="50" charset="-127"/>
              </a:rPr>
              <a:t>차원</a:t>
            </a:r>
            <a:r>
              <a:rPr lang="en-US" altLang="ko-KR" sz="1800" dirty="0">
                <a:latin typeface="나눔스퀘어 Bold" panose="020B0600000101010101" pitchFamily="50" charset="-127"/>
                <a:ea typeface="나눔스퀘어 Bold" panose="020B0600000101010101" pitchFamily="50" charset="-127"/>
              </a:rPr>
              <a:t>(</a:t>
            </a:r>
            <a:r>
              <a:rPr lang="ko-KR" altLang="en-US" sz="1800" dirty="0" err="1">
                <a:latin typeface="나눔스퀘어 Bold" panose="020B0600000101010101" pitchFamily="50" charset="-127"/>
                <a:ea typeface="나눔스퀘어 Bold" panose="020B0600000101010101" pitchFamily="50" charset="-127"/>
              </a:rPr>
              <a:t>은닉층</a:t>
            </a:r>
            <a:r>
              <a:rPr lang="en-US" altLang="ko-KR" sz="1800" dirty="0">
                <a:latin typeface="나눔스퀘어 Bold" panose="020B0600000101010101" pitchFamily="50" charset="-127"/>
                <a:ea typeface="나눔스퀘어 Bold" panose="020B0600000101010101" pitchFamily="50" charset="-127"/>
              </a:rPr>
              <a:t>)</a:t>
            </a:r>
            <a:r>
              <a:rPr lang="ko-KR" altLang="en-US" sz="1800" dirty="0">
                <a:latin typeface="나눔스퀘어 Bold" panose="020B0600000101010101" pitchFamily="50" charset="-127"/>
                <a:ea typeface="나눔스퀘어 Bold" panose="020B0600000101010101" pitchFamily="50" charset="-127"/>
              </a:rPr>
              <a:t>으로 배치한다</a:t>
            </a:r>
            <a:r>
              <a:rPr lang="en-US" altLang="ko-KR" sz="1800">
                <a:latin typeface="나눔스퀘어 Bold" panose="020B0600000101010101" pitchFamily="50" charset="-127"/>
                <a:ea typeface="나눔스퀘어 Bold" panose="020B0600000101010101" pitchFamily="50" charset="-127"/>
              </a:rPr>
              <a:t>. </a:t>
            </a:r>
            <a:endParaRPr lang="en-US" altLang="ko-KR" sz="1800" dirty="0">
              <a:latin typeface="나눔스퀘어 Bold" panose="020B0600000101010101" pitchFamily="50" charset="-127"/>
              <a:ea typeface="나눔스퀘어 Bold" panose="020B0600000101010101" pitchFamily="50" charset="-127"/>
            </a:endParaRPr>
          </a:p>
        </p:txBody>
      </p:sp>
      <p:grpSp>
        <p:nvGrpSpPr>
          <p:cNvPr id="7" name="그룹 6">
            <a:extLst>
              <a:ext uri="{FF2B5EF4-FFF2-40B4-BE49-F238E27FC236}">
                <a16:creationId xmlns:a16="http://schemas.microsoft.com/office/drawing/2014/main" id="{B6B4FFC0-DB87-4451-9C8B-F47EF97F0BAF}"/>
              </a:ext>
            </a:extLst>
          </p:cNvPr>
          <p:cNvGrpSpPr/>
          <p:nvPr/>
        </p:nvGrpSpPr>
        <p:grpSpPr>
          <a:xfrm>
            <a:off x="1107890" y="1809350"/>
            <a:ext cx="9848285" cy="4374337"/>
            <a:chOff x="1107890" y="1809350"/>
            <a:chExt cx="9848285" cy="4374337"/>
          </a:xfrm>
        </p:grpSpPr>
        <p:grpSp>
          <p:nvGrpSpPr>
            <p:cNvPr id="49" name="그룹 48">
              <a:extLst>
                <a:ext uri="{FF2B5EF4-FFF2-40B4-BE49-F238E27FC236}">
                  <a16:creationId xmlns:a16="http://schemas.microsoft.com/office/drawing/2014/main" id="{8A275404-ACC0-4BC6-99C6-7C7C1B25DD32}"/>
                </a:ext>
              </a:extLst>
            </p:cNvPr>
            <p:cNvGrpSpPr/>
            <p:nvPr/>
          </p:nvGrpSpPr>
          <p:grpSpPr>
            <a:xfrm>
              <a:off x="1413082" y="2472372"/>
              <a:ext cx="9443330" cy="3500087"/>
              <a:chOff x="1291785" y="1931436"/>
              <a:chExt cx="9474822" cy="3520308"/>
            </a:xfrm>
          </p:grpSpPr>
          <p:grpSp>
            <p:nvGrpSpPr>
              <p:cNvPr id="27" name="그룹 26">
                <a:extLst>
                  <a:ext uri="{FF2B5EF4-FFF2-40B4-BE49-F238E27FC236}">
                    <a16:creationId xmlns:a16="http://schemas.microsoft.com/office/drawing/2014/main" id="{4A5E7F20-2F55-4C44-8C58-0FF60B028F78}"/>
                  </a:ext>
                </a:extLst>
              </p:cNvPr>
              <p:cNvGrpSpPr/>
              <p:nvPr/>
            </p:nvGrpSpPr>
            <p:grpSpPr>
              <a:xfrm>
                <a:off x="1291785" y="1931436"/>
                <a:ext cx="3263767" cy="3494391"/>
                <a:chOff x="1291785" y="1931436"/>
                <a:chExt cx="3263767" cy="3494391"/>
              </a:xfrm>
            </p:grpSpPr>
            <p:cxnSp>
              <p:nvCxnSpPr>
                <p:cNvPr id="8" name="직선 화살표 연결선 7">
                  <a:extLst>
                    <a:ext uri="{FF2B5EF4-FFF2-40B4-BE49-F238E27FC236}">
                      <a16:creationId xmlns:a16="http://schemas.microsoft.com/office/drawing/2014/main" id="{77BA838E-1649-4AB2-BF04-F3DFC5D1EF87}"/>
                    </a:ext>
                  </a:extLst>
                </p:cNvPr>
                <p:cNvCxnSpPr>
                  <a:cxnSpLocks/>
                </p:cNvCxnSpPr>
                <p:nvPr/>
              </p:nvCxnSpPr>
              <p:spPr>
                <a:xfrm>
                  <a:off x="1393371" y="4917233"/>
                  <a:ext cx="314748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224133E0-2AAE-43DD-8C56-92EBA358EFDD}"/>
                    </a:ext>
                  </a:extLst>
                </p:cNvPr>
                <p:cNvCxnSpPr>
                  <a:cxnSpLocks/>
                </p:cNvCxnSpPr>
                <p:nvPr/>
              </p:nvCxnSpPr>
              <p:spPr>
                <a:xfrm flipV="1">
                  <a:off x="1797697" y="1931436"/>
                  <a:ext cx="0" cy="334347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F77289-1ECF-4497-83D7-98874AC0A4E7}"/>
                    </a:ext>
                  </a:extLst>
                </p:cNvPr>
                <p:cNvSpPr txBox="1"/>
                <p:nvPr/>
              </p:nvSpPr>
              <p:spPr>
                <a:xfrm>
                  <a:off x="3897731" y="5056495"/>
                  <a:ext cx="423514" cy="369332"/>
                </a:xfrm>
                <a:prstGeom prst="rect">
                  <a:avLst/>
                </a:prstGeom>
                <a:noFill/>
              </p:spPr>
              <p:txBody>
                <a:bodyPr wrap="none" rtlCol="0">
                  <a:spAutoFit/>
                </a:bodyPr>
                <a:lstStyle/>
                <a:p>
                  <a:r>
                    <a:rPr lang="en-US" altLang="ko-KR"/>
                    <a:t>h1</a:t>
                  </a:r>
                  <a:endParaRPr lang="ko-KR" altLang="en-US"/>
                </a:p>
              </p:txBody>
            </p:sp>
            <p:sp>
              <p:nvSpPr>
                <p:cNvPr id="12" name="TextBox 11">
                  <a:extLst>
                    <a:ext uri="{FF2B5EF4-FFF2-40B4-BE49-F238E27FC236}">
                      <a16:creationId xmlns:a16="http://schemas.microsoft.com/office/drawing/2014/main" id="{3098D317-F092-4250-87CF-7E7CEFF41826}"/>
                    </a:ext>
                  </a:extLst>
                </p:cNvPr>
                <p:cNvSpPr txBox="1"/>
                <p:nvPr/>
              </p:nvSpPr>
              <p:spPr>
                <a:xfrm>
                  <a:off x="1291785" y="1931436"/>
                  <a:ext cx="423514" cy="369332"/>
                </a:xfrm>
                <a:prstGeom prst="rect">
                  <a:avLst/>
                </a:prstGeom>
                <a:noFill/>
              </p:spPr>
              <p:txBody>
                <a:bodyPr wrap="none" rtlCol="0">
                  <a:spAutoFit/>
                </a:bodyPr>
                <a:lstStyle/>
                <a:p>
                  <a:r>
                    <a:rPr lang="en-US" altLang="ko-KR"/>
                    <a:t>h2</a:t>
                  </a:r>
                  <a:endParaRPr lang="ko-KR" altLang="en-US"/>
                </a:p>
              </p:txBody>
            </p:sp>
            <p:grpSp>
              <p:nvGrpSpPr>
                <p:cNvPr id="26" name="그룹 25">
                  <a:extLst>
                    <a:ext uri="{FF2B5EF4-FFF2-40B4-BE49-F238E27FC236}">
                      <a16:creationId xmlns:a16="http://schemas.microsoft.com/office/drawing/2014/main" id="{D1061E6B-9C80-45DB-B57A-EA16728E4C3F}"/>
                    </a:ext>
                  </a:extLst>
                </p:cNvPr>
                <p:cNvGrpSpPr/>
                <p:nvPr/>
              </p:nvGrpSpPr>
              <p:grpSpPr>
                <a:xfrm>
                  <a:off x="2097450" y="2304536"/>
                  <a:ext cx="1311804" cy="1186432"/>
                  <a:chOff x="4784176" y="2069449"/>
                  <a:chExt cx="1311804" cy="1186432"/>
                </a:xfrm>
              </p:grpSpPr>
              <p:sp>
                <p:nvSpPr>
                  <p:cNvPr id="13" name="타원 12">
                    <a:extLst>
                      <a:ext uri="{FF2B5EF4-FFF2-40B4-BE49-F238E27FC236}">
                        <a16:creationId xmlns:a16="http://schemas.microsoft.com/office/drawing/2014/main" id="{99E91764-B7A2-4FE8-B364-8C6DC99AF686}"/>
                      </a:ext>
                    </a:extLst>
                  </p:cNvPr>
                  <p:cNvSpPr/>
                  <p:nvPr/>
                </p:nvSpPr>
                <p:spPr>
                  <a:xfrm>
                    <a:off x="5924939" y="2069449"/>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5AD8A54-67EE-410A-AF11-961E65E6E8DE}"/>
                      </a:ext>
                    </a:extLst>
                  </p:cNvPr>
                  <p:cNvSpPr txBox="1"/>
                  <p:nvPr/>
                </p:nvSpPr>
                <p:spPr>
                  <a:xfrm>
                    <a:off x="4784176" y="2886549"/>
                    <a:ext cx="774571"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apple</a:t>
                    </a:r>
                    <a:endParaRPr lang="ko-KR" altLang="en-US">
                      <a:latin typeface="나눔스퀘어 Bold" panose="020B0600000101010101" pitchFamily="50" charset="-127"/>
                      <a:ea typeface="나눔스퀘어 Bold" panose="020B0600000101010101" pitchFamily="50" charset="-127"/>
                    </a:endParaRPr>
                  </a:p>
                </p:txBody>
              </p:sp>
            </p:grpSp>
            <p:grpSp>
              <p:nvGrpSpPr>
                <p:cNvPr id="25" name="그룹 24">
                  <a:extLst>
                    <a:ext uri="{FF2B5EF4-FFF2-40B4-BE49-F238E27FC236}">
                      <a16:creationId xmlns:a16="http://schemas.microsoft.com/office/drawing/2014/main" id="{C28B4240-B33D-4967-B465-293DDBD9CD52}"/>
                    </a:ext>
                  </a:extLst>
                </p:cNvPr>
                <p:cNvGrpSpPr/>
                <p:nvPr/>
              </p:nvGrpSpPr>
              <p:grpSpPr>
                <a:xfrm>
                  <a:off x="3906015" y="2686806"/>
                  <a:ext cx="649537" cy="623626"/>
                  <a:chOff x="5632178" y="2640153"/>
                  <a:chExt cx="649537" cy="623626"/>
                </a:xfrm>
              </p:grpSpPr>
              <p:sp>
                <p:nvSpPr>
                  <p:cNvPr id="14" name="타원 13">
                    <a:extLst>
                      <a:ext uri="{FF2B5EF4-FFF2-40B4-BE49-F238E27FC236}">
                        <a16:creationId xmlns:a16="http://schemas.microsoft.com/office/drawing/2014/main" id="{228C6EBF-87F5-4358-93EB-B7634E480E42}"/>
                      </a:ext>
                    </a:extLst>
                  </p:cNvPr>
                  <p:cNvSpPr/>
                  <p:nvPr/>
                </p:nvSpPr>
                <p:spPr>
                  <a:xfrm>
                    <a:off x="5647374" y="2640153"/>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7E9F4ED-76F9-4CF1-B6D3-CBAF7989E6E8}"/>
                      </a:ext>
                    </a:extLst>
                  </p:cNvPr>
                  <p:cNvSpPr txBox="1"/>
                  <p:nvPr/>
                </p:nvSpPr>
                <p:spPr>
                  <a:xfrm>
                    <a:off x="5632178" y="2894447"/>
                    <a:ext cx="64953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king</a:t>
                    </a:r>
                    <a:endParaRPr lang="ko-KR" altLang="en-US">
                      <a:latin typeface="나눔스퀘어 Bold" panose="020B0600000101010101" pitchFamily="50" charset="-127"/>
                      <a:ea typeface="나눔스퀘어 Bold" panose="020B0600000101010101" pitchFamily="50" charset="-127"/>
                    </a:endParaRPr>
                  </a:p>
                </p:txBody>
              </p:sp>
            </p:grpSp>
            <p:grpSp>
              <p:nvGrpSpPr>
                <p:cNvPr id="23" name="그룹 22">
                  <a:extLst>
                    <a:ext uri="{FF2B5EF4-FFF2-40B4-BE49-F238E27FC236}">
                      <a16:creationId xmlns:a16="http://schemas.microsoft.com/office/drawing/2014/main" id="{07F44FDA-7E90-452E-A93F-4E936C29CC85}"/>
                    </a:ext>
                  </a:extLst>
                </p:cNvPr>
                <p:cNvGrpSpPr/>
                <p:nvPr/>
              </p:nvGrpSpPr>
              <p:grpSpPr>
                <a:xfrm>
                  <a:off x="2763805" y="3956287"/>
                  <a:ext cx="628698" cy="574386"/>
                  <a:chOff x="4489968" y="3909634"/>
                  <a:chExt cx="628698" cy="574386"/>
                </a:xfrm>
              </p:grpSpPr>
              <p:sp>
                <p:nvSpPr>
                  <p:cNvPr id="15" name="타원 14">
                    <a:extLst>
                      <a:ext uri="{FF2B5EF4-FFF2-40B4-BE49-F238E27FC236}">
                        <a16:creationId xmlns:a16="http://schemas.microsoft.com/office/drawing/2014/main" id="{563D747E-2DEA-4C45-9596-4B62DB609ABD}"/>
                      </a:ext>
                    </a:extLst>
                  </p:cNvPr>
                  <p:cNvSpPr/>
                  <p:nvPr/>
                </p:nvSpPr>
                <p:spPr>
                  <a:xfrm>
                    <a:off x="4633276" y="3909634"/>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3DFAA04-8B01-43AA-9BD0-6ED9C781B901}"/>
                      </a:ext>
                    </a:extLst>
                  </p:cNvPr>
                  <p:cNvSpPr txBox="1"/>
                  <p:nvPr/>
                </p:nvSpPr>
                <p:spPr>
                  <a:xfrm>
                    <a:off x="4489968" y="4114688"/>
                    <a:ext cx="628698"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love</a:t>
                    </a:r>
                    <a:endParaRPr lang="ko-KR" altLang="en-US">
                      <a:latin typeface="나눔스퀘어 Bold" panose="020B0600000101010101" pitchFamily="50" charset="-127"/>
                      <a:ea typeface="나눔스퀘어 Bold" panose="020B0600000101010101" pitchFamily="50" charset="-127"/>
                    </a:endParaRPr>
                  </a:p>
                </p:txBody>
              </p:sp>
            </p:grpSp>
            <p:grpSp>
              <p:nvGrpSpPr>
                <p:cNvPr id="24" name="그룹 23">
                  <a:extLst>
                    <a:ext uri="{FF2B5EF4-FFF2-40B4-BE49-F238E27FC236}">
                      <a16:creationId xmlns:a16="http://schemas.microsoft.com/office/drawing/2014/main" id="{3985B713-BFE5-4AAD-85AA-4E1F241036AC}"/>
                    </a:ext>
                  </a:extLst>
                </p:cNvPr>
                <p:cNvGrpSpPr/>
                <p:nvPr/>
              </p:nvGrpSpPr>
              <p:grpSpPr>
                <a:xfrm>
                  <a:off x="2395165" y="1942319"/>
                  <a:ext cx="1522061" cy="1138812"/>
                  <a:chOff x="4638879" y="2170440"/>
                  <a:chExt cx="1522061" cy="1138812"/>
                </a:xfrm>
              </p:grpSpPr>
              <p:sp>
                <p:nvSpPr>
                  <p:cNvPr id="16" name="타원 15">
                    <a:extLst>
                      <a:ext uri="{FF2B5EF4-FFF2-40B4-BE49-F238E27FC236}">
                        <a16:creationId xmlns:a16="http://schemas.microsoft.com/office/drawing/2014/main" id="{51A7C69A-A187-4E46-BFBB-A53B47095588}"/>
                      </a:ext>
                    </a:extLst>
                  </p:cNvPr>
                  <p:cNvSpPr/>
                  <p:nvPr/>
                </p:nvSpPr>
                <p:spPr>
                  <a:xfrm>
                    <a:off x="4638879" y="3124589"/>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DA62052B-C33A-4AC3-9475-0E23959B46B7}"/>
                      </a:ext>
                    </a:extLst>
                  </p:cNvPr>
                  <p:cNvSpPr txBox="1"/>
                  <p:nvPr/>
                </p:nvSpPr>
                <p:spPr>
                  <a:xfrm>
                    <a:off x="5303013" y="2170440"/>
                    <a:ext cx="85792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queen</a:t>
                    </a:r>
                    <a:endParaRPr lang="ko-KR" altLang="en-US">
                      <a:latin typeface="나눔스퀘어 Bold" panose="020B0600000101010101" pitchFamily="50" charset="-127"/>
                      <a:ea typeface="나눔스퀘어 Bold" panose="020B0600000101010101" pitchFamily="50" charset="-127"/>
                    </a:endParaRPr>
                  </a:p>
                </p:txBody>
              </p:sp>
            </p:grpSp>
          </p:grpSp>
          <p:grpSp>
            <p:nvGrpSpPr>
              <p:cNvPr id="48" name="그룹 47">
                <a:extLst>
                  <a:ext uri="{FF2B5EF4-FFF2-40B4-BE49-F238E27FC236}">
                    <a16:creationId xmlns:a16="http://schemas.microsoft.com/office/drawing/2014/main" id="{3BCFA623-7AE9-40A6-806E-CB6428A5BC53}"/>
                  </a:ext>
                </a:extLst>
              </p:cNvPr>
              <p:cNvGrpSpPr/>
              <p:nvPr/>
            </p:nvGrpSpPr>
            <p:grpSpPr>
              <a:xfrm>
                <a:off x="5300522" y="1957353"/>
                <a:ext cx="5466085" cy="3494391"/>
                <a:chOff x="5300522" y="1957353"/>
                <a:chExt cx="5466085" cy="3494391"/>
              </a:xfrm>
            </p:grpSpPr>
            <p:sp>
              <p:nvSpPr>
                <p:cNvPr id="47" name="타원 46">
                  <a:extLst>
                    <a:ext uri="{FF2B5EF4-FFF2-40B4-BE49-F238E27FC236}">
                      <a16:creationId xmlns:a16="http://schemas.microsoft.com/office/drawing/2014/main" id="{17CD3716-D1BC-4739-9F4C-20A23E8F44F0}"/>
                    </a:ext>
                  </a:extLst>
                </p:cNvPr>
                <p:cNvSpPr/>
                <p:nvPr/>
              </p:nvSpPr>
              <p:spPr>
                <a:xfrm rot="19375740">
                  <a:off x="8837618" y="2616866"/>
                  <a:ext cx="1928989" cy="1009540"/>
                </a:xfrm>
                <a:prstGeom prst="ellipse">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a:extLst>
                    <a:ext uri="{FF2B5EF4-FFF2-40B4-BE49-F238E27FC236}">
                      <a16:creationId xmlns:a16="http://schemas.microsoft.com/office/drawing/2014/main" id="{3B71FFAC-D68E-4EAF-8EF6-B129350E6295}"/>
                    </a:ext>
                  </a:extLst>
                </p:cNvPr>
                <p:cNvGrpSpPr/>
                <p:nvPr/>
              </p:nvGrpSpPr>
              <p:grpSpPr>
                <a:xfrm>
                  <a:off x="6972413" y="1957353"/>
                  <a:ext cx="3538043" cy="3494391"/>
                  <a:chOff x="1354260" y="1931436"/>
                  <a:chExt cx="3538043" cy="3494391"/>
                </a:xfrm>
              </p:grpSpPr>
              <p:cxnSp>
                <p:nvCxnSpPr>
                  <p:cNvPr id="29" name="직선 화살표 연결선 28">
                    <a:extLst>
                      <a:ext uri="{FF2B5EF4-FFF2-40B4-BE49-F238E27FC236}">
                        <a16:creationId xmlns:a16="http://schemas.microsoft.com/office/drawing/2014/main" id="{A0E2F17D-9754-4CB8-9321-32E5D9A04171}"/>
                      </a:ext>
                    </a:extLst>
                  </p:cNvPr>
                  <p:cNvCxnSpPr>
                    <a:cxnSpLocks/>
                  </p:cNvCxnSpPr>
                  <p:nvPr/>
                </p:nvCxnSpPr>
                <p:spPr>
                  <a:xfrm>
                    <a:off x="1393371" y="4917233"/>
                    <a:ext cx="314748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EAE80BF-4206-48BD-8E84-5CF86B63BF28}"/>
                      </a:ext>
                    </a:extLst>
                  </p:cNvPr>
                  <p:cNvCxnSpPr>
                    <a:cxnSpLocks/>
                  </p:cNvCxnSpPr>
                  <p:nvPr/>
                </p:nvCxnSpPr>
                <p:spPr>
                  <a:xfrm flipV="1">
                    <a:off x="1797697" y="1931436"/>
                    <a:ext cx="0" cy="334347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9E246F3-A375-4A2B-860A-8DE0D39ADDA6}"/>
                      </a:ext>
                    </a:extLst>
                  </p:cNvPr>
                  <p:cNvSpPr txBox="1"/>
                  <p:nvPr/>
                </p:nvSpPr>
                <p:spPr>
                  <a:xfrm>
                    <a:off x="3897731" y="5056495"/>
                    <a:ext cx="423514" cy="369332"/>
                  </a:xfrm>
                  <a:prstGeom prst="rect">
                    <a:avLst/>
                  </a:prstGeom>
                  <a:noFill/>
                </p:spPr>
                <p:txBody>
                  <a:bodyPr wrap="none" rtlCol="0">
                    <a:spAutoFit/>
                  </a:bodyPr>
                  <a:lstStyle/>
                  <a:p>
                    <a:r>
                      <a:rPr lang="en-US" altLang="ko-KR"/>
                      <a:t>h1</a:t>
                    </a:r>
                    <a:endParaRPr lang="ko-KR" altLang="en-US"/>
                  </a:p>
                </p:txBody>
              </p:sp>
              <p:sp>
                <p:nvSpPr>
                  <p:cNvPr id="32" name="TextBox 31">
                    <a:extLst>
                      <a:ext uri="{FF2B5EF4-FFF2-40B4-BE49-F238E27FC236}">
                        <a16:creationId xmlns:a16="http://schemas.microsoft.com/office/drawing/2014/main" id="{69C751DB-1833-41F6-BEAE-D01ED0648FF0}"/>
                      </a:ext>
                    </a:extLst>
                  </p:cNvPr>
                  <p:cNvSpPr txBox="1"/>
                  <p:nvPr/>
                </p:nvSpPr>
                <p:spPr>
                  <a:xfrm>
                    <a:off x="1354260" y="1980228"/>
                    <a:ext cx="423514" cy="369332"/>
                  </a:xfrm>
                  <a:prstGeom prst="rect">
                    <a:avLst/>
                  </a:prstGeom>
                  <a:noFill/>
                </p:spPr>
                <p:txBody>
                  <a:bodyPr wrap="none" rtlCol="0">
                    <a:spAutoFit/>
                  </a:bodyPr>
                  <a:lstStyle/>
                  <a:p>
                    <a:r>
                      <a:rPr lang="en-US" altLang="ko-KR"/>
                      <a:t>h2</a:t>
                    </a:r>
                    <a:endParaRPr lang="ko-KR" altLang="en-US"/>
                  </a:p>
                </p:txBody>
              </p:sp>
              <p:grpSp>
                <p:nvGrpSpPr>
                  <p:cNvPr id="33" name="그룹 32">
                    <a:extLst>
                      <a:ext uri="{FF2B5EF4-FFF2-40B4-BE49-F238E27FC236}">
                        <a16:creationId xmlns:a16="http://schemas.microsoft.com/office/drawing/2014/main" id="{B7068D8F-8F1A-4164-BD9F-3C1F54F8FC7C}"/>
                      </a:ext>
                    </a:extLst>
                  </p:cNvPr>
                  <p:cNvGrpSpPr/>
                  <p:nvPr/>
                </p:nvGrpSpPr>
                <p:grpSpPr>
                  <a:xfrm>
                    <a:off x="4034376" y="2539575"/>
                    <a:ext cx="857927" cy="623625"/>
                    <a:chOff x="6721102" y="2304488"/>
                    <a:chExt cx="857927" cy="623625"/>
                  </a:xfrm>
                </p:grpSpPr>
                <p:sp>
                  <p:nvSpPr>
                    <p:cNvPr id="43" name="타원 42">
                      <a:extLst>
                        <a:ext uri="{FF2B5EF4-FFF2-40B4-BE49-F238E27FC236}">
                          <a16:creationId xmlns:a16="http://schemas.microsoft.com/office/drawing/2014/main" id="{09900AD6-9A17-4865-8852-53D66219623E}"/>
                        </a:ext>
                      </a:extLst>
                    </p:cNvPr>
                    <p:cNvSpPr/>
                    <p:nvPr/>
                  </p:nvSpPr>
                  <p:spPr>
                    <a:xfrm>
                      <a:off x="7049241" y="2743450"/>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AB6B5200-DFBD-426D-BC47-F817854AC23D}"/>
                        </a:ext>
                      </a:extLst>
                    </p:cNvPr>
                    <p:cNvSpPr txBox="1"/>
                    <p:nvPr/>
                  </p:nvSpPr>
                  <p:spPr>
                    <a:xfrm>
                      <a:off x="6721102" y="2304488"/>
                      <a:ext cx="85792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queen</a:t>
                      </a:r>
                      <a:endParaRPr lang="ko-KR" altLang="en-US">
                        <a:latin typeface="나눔스퀘어 Bold" panose="020B0600000101010101" pitchFamily="50" charset="-127"/>
                        <a:ea typeface="나눔스퀘어 Bold" panose="020B0600000101010101" pitchFamily="50" charset="-127"/>
                      </a:endParaRPr>
                    </a:p>
                  </p:txBody>
                </p:sp>
              </p:grpSp>
              <p:grpSp>
                <p:nvGrpSpPr>
                  <p:cNvPr id="34" name="그룹 33">
                    <a:extLst>
                      <a:ext uri="{FF2B5EF4-FFF2-40B4-BE49-F238E27FC236}">
                        <a16:creationId xmlns:a16="http://schemas.microsoft.com/office/drawing/2014/main" id="{BB39CD09-30EE-49F1-9BF6-4C5AA1837A68}"/>
                      </a:ext>
                    </a:extLst>
                  </p:cNvPr>
                  <p:cNvGrpSpPr/>
                  <p:nvPr/>
                </p:nvGrpSpPr>
                <p:grpSpPr>
                  <a:xfrm>
                    <a:off x="3853932" y="2986605"/>
                    <a:ext cx="649537" cy="621621"/>
                    <a:chOff x="5580095" y="2939952"/>
                    <a:chExt cx="649537" cy="621621"/>
                  </a:xfrm>
                </p:grpSpPr>
                <p:sp>
                  <p:nvSpPr>
                    <p:cNvPr id="41" name="타원 40">
                      <a:extLst>
                        <a:ext uri="{FF2B5EF4-FFF2-40B4-BE49-F238E27FC236}">
                          <a16:creationId xmlns:a16="http://schemas.microsoft.com/office/drawing/2014/main" id="{2F553512-E542-44F0-9300-16C06D7D3DD4}"/>
                        </a:ext>
                      </a:extLst>
                    </p:cNvPr>
                    <p:cNvSpPr/>
                    <p:nvPr/>
                  </p:nvSpPr>
                  <p:spPr>
                    <a:xfrm>
                      <a:off x="5591154" y="2939952"/>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C980C438-DCA6-46FB-AB8B-462BB4FDBC95}"/>
                        </a:ext>
                      </a:extLst>
                    </p:cNvPr>
                    <p:cNvSpPr txBox="1"/>
                    <p:nvPr/>
                  </p:nvSpPr>
                  <p:spPr>
                    <a:xfrm>
                      <a:off x="5580095" y="3192241"/>
                      <a:ext cx="64953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king</a:t>
                      </a:r>
                      <a:endParaRPr lang="ko-KR" altLang="en-US">
                        <a:latin typeface="나눔스퀘어 Bold" panose="020B0600000101010101" pitchFamily="50" charset="-127"/>
                        <a:ea typeface="나눔스퀘어 Bold" panose="020B0600000101010101" pitchFamily="50" charset="-127"/>
                      </a:endParaRPr>
                    </a:p>
                  </p:txBody>
                </p:sp>
              </p:grpSp>
              <p:grpSp>
                <p:nvGrpSpPr>
                  <p:cNvPr id="35" name="그룹 34">
                    <a:extLst>
                      <a:ext uri="{FF2B5EF4-FFF2-40B4-BE49-F238E27FC236}">
                        <a16:creationId xmlns:a16="http://schemas.microsoft.com/office/drawing/2014/main" id="{AEDFD24D-A6E1-42DC-96C1-51A4BA86E370}"/>
                      </a:ext>
                    </a:extLst>
                  </p:cNvPr>
                  <p:cNvGrpSpPr/>
                  <p:nvPr/>
                </p:nvGrpSpPr>
                <p:grpSpPr>
                  <a:xfrm>
                    <a:off x="1987227" y="4003661"/>
                    <a:ext cx="1293936" cy="526213"/>
                    <a:chOff x="3713390" y="3957008"/>
                    <a:chExt cx="1293936" cy="526213"/>
                  </a:xfrm>
                </p:grpSpPr>
                <p:sp>
                  <p:nvSpPr>
                    <p:cNvPr id="39" name="타원 38">
                      <a:extLst>
                        <a:ext uri="{FF2B5EF4-FFF2-40B4-BE49-F238E27FC236}">
                          <a16:creationId xmlns:a16="http://schemas.microsoft.com/office/drawing/2014/main" id="{2C5FC1FA-8AAC-491D-B694-7D8275EBFEA7}"/>
                        </a:ext>
                      </a:extLst>
                    </p:cNvPr>
                    <p:cNvSpPr/>
                    <p:nvPr/>
                  </p:nvSpPr>
                  <p:spPr>
                    <a:xfrm>
                      <a:off x="4836285" y="4298558"/>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E97EDDBA-5112-45BE-9A34-9E2EA416C1B9}"/>
                        </a:ext>
                      </a:extLst>
                    </p:cNvPr>
                    <p:cNvSpPr txBox="1"/>
                    <p:nvPr/>
                  </p:nvSpPr>
                  <p:spPr>
                    <a:xfrm>
                      <a:off x="3713390" y="3957008"/>
                      <a:ext cx="628698"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love</a:t>
                      </a:r>
                      <a:endParaRPr lang="ko-KR" altLang="en-US">
                        <a:latin typeface="나눔스퀘어 Bold" panose="020B0600000101010101" pitchFamily="50" charset="-127"/>
                        <a:ea typeface="나눔스퀘어 Bold" panose="020B0600000101010101" pitchFamily="50" charset="-127"/>
                      </a:endParaRPr>
                    </a:p>
                  </p:txBody>
                </p:sp>
              </p:grpSp>
              <p:grpSp>
                <p:nvGrpSpPr>
                  <p:cNvPr id="36" name="그룹 35">
                    <a:extLst>
                      <a:ext uri="{FF2B5EF4-FFF2-40B4-BE49-F238E27FC236}">
                        <a16:creationId xmlns:a16="http://schemas.microsoft.com/office/drawing/2014/main" id="{07552234-10C9-4565-9CB8-4865DEEF4A84}"/>
                      </a:ext>
                    </a:extLst>
                  </p:cNvPr>
                  <p:cNvGrpSpPr/>
                  <p:nvPr/>
                </p:nvGrpSpPr>
                <p:grpSpPr>
                  <a:xfrm>
                    <a:off x="2263503" y="3805439"/>
                    <a:ext cx="903215" cy="1059780"/>
                    <a:chOff x="4507217" y="4033560"/>
                    <a:chExt cx="903215" cy="1059780"/>
                  </a:xfrm>
                </p:grpSpPr>
                <p:sp>
                  <p:nvSpPr>
                    <p:cNvPr id="37" name="타원 36">
                      <a:extLst>
                        <a:ext uri="{FF2B5EF4-FFF2-40B4-BE49-F238E27FC236}">
                          <a16:creationId xmlns:a16="http://schemas.microsoft.com/office/drawing/2014/main" id="{0CE86A45-0601-408D-B12A-A9D354F3D1B2}"/>
                        </a:ext>
                      </a:extLst>
                    </p:cNvPr>
                    <p:cNvSpPr/>
                    <p:nvPr/>
                  </p:nvSpPr>
                  <p:spPr>
                    <a:xfrm>
                      <a:off x="4507217" y="4033560"/>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3B1624FD-6734-499A-8C7B-B93486496D65}"/>
                        </a:ext>
                      </a:extLst>
                    </p:cNvPr>
                    <p:cNvSpPr txBox="1"/>
                    <p:nvPr/>
                  </p:nvSpPr>
                  <p:spPr>
                    <a:xfrm>
                      <a:off x="4635861" y="4724008"/>
                      <a:ext cx="774571"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apple</a:t>
                      </a:r>
                      <a:endParaRPr lang="ko-KR" altLang="en-US">
                        <a:latin typeface="나눔스퀘어 Bold" panose="020B0600000101010101" pitchFamily="50" charset="-127"/>
                        <a:ea typeface="나눔스퀘어 Bold" panose="020B0600000101010101" pitchFamily="50" charset="-127"/>
                      </a:endParaRPr>
                    </a:p>
                  </p:txBody>
                </p:sp>
              </p:grpSp>
            </p:grpSp>
            <p:sp>
              <p:nvSpPr>
                <p:cNvPr id="45" name="화살표: 오른쪽 44">
                  <a:extLst>
                    <a:ext uri="{FF2B5EF4-FFF2-40B4-BE49-F238E27FC236}">
                      <a16:creationId xmlns:a16="http://schemas.microsoft.com/office/drawing/2014/main" id="{2C3B9B32-313F-4CEC-97DE-099E615EFCDA}"/>
                    </a:ext>
                  </a:extLst>
                </p:cNvPr>
                <p:cNvSpPr/>
                <p:nvPr/>
              </p:nvSpPr>
              <p:spPr>
                <a:xfrm>
                  <a:off x="5300522" y="3264811"/>
                  <a:ext cx="1160894"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EF257755-051C-42F6-B613-CB792CCDD6F2}"/>
                    </a:ext>
                  </a:extLst>
                </p:cNvPr>
                <p:cNvSpPr txBox="1"/>
                <p:nvPr/>
              </p:nvSpPr>
              <p:spPr>
                <a:xfrm>
                  <a:off x="5382292" y="2618480"/>
                  <a:ext cx="1160895" cy="646331"/>
                </a:xfrm>
                <a:prstGeom prst="rect">
                  <a:avLst/>
                </a:prstGeom>
                <a:noFill/>
              </p:spPr>
              <p:txBody>
                <a:bodyPr wrap="none" rtlCol="0">
                  <a:spAutoFit/>
                </a:bodyPr>
                <a:lstStyle/>
                <a:p>
                  <a:r>
                    <a:rPr lang="en-US" altLang="ko-KR"/>
                    <a:t>CBoW </a:t>
                  </a:r>
                </a:p>
                <a:p>
                  <a:r>
                    <a:rPr lang="ko-KR" altLang="en-US"/>
                    <a:t>학습 이후</a:t>
                  </a:r>
                </a:p>
              </p:txBody>
            </p:sp>
          </p:grpSp>
        </p:grpSp>
        <p:sp>
          <p:nvSpPr>
            <p:cNvPr id="3" name="직사각형 2">
              <a:extLst>
                <a:ext uri="{FF2B5EF4-FFF2-40B4-BE49-F238E27FC236}">
                  <a16:creationId xmlns:a16="http://schemas.microsoft.com/office/drawing/2014/main" id="{65A5F7B6-1BDF-42FE-9274-A550501CB95C}"/>
                </a:ext>
              </a:extLst>
            </p:cNvPr>
            <p:cNvSpPr/>
            <p:nvPr/>
          </p:nvSpPr>
          <p:spPr>
            <a:xfrm>
              <a:off x="1107891" y="1809350"/>
              <a:ext cx="8923048" cy="336609"/>
            </a:xfrm>
            <a:prstGeom prst="rect">
              <a:avLst/>
            </a:prstGeom>
          </p:spPr>
          <p:txBody>
            <a:bodyPr wrap="square">
              <a:spAutoFit/>
            </a:bodyPr>
            <a:lstStyle/>
            <a:p>
              <a:pPr lvl="1"/>
              <a:r>
                <a:rPr lang="en-US" altLang="ko-KR" sz="1600">
                  <a:solidFill>
                    <a:srgbClr val="C00000"/>
                  </a:solidFill>
                  <a:latin typeface="12롯데마트드림Bold" panose="02020603020101020101" pitchFamily="18" charset="-127"/>
                  <a:ea typeface="12롯데마트드림Bold" panose="02020603020101020101" pitchFamily="18" charset="-127"/>
                </a:rPr>
                <a:t>Word2Vec</a:t>
              </a:r>
              <a:r>
                <a:rPr lang="ko-KR" altLang="en-US" sz="1600">
                  <a:solidFill>
                    <a:srgbClr val="C00000"/>
                  </a:solidFill>
                  <a:latin typeface="12롯데마트드림Bold" panose="02020603020101020101" pitchFamily="18" charset="-127"/>
                  <a:ea typeface="12롯데마트드림Bold" panose="02020603020101020101" pitchFamily="18" charset="-127"/>
                </a:rPr>
                <a:t>은 단어들이 문맥 안에서 그들의 관계성</a:t>
              </a:r>
              <a:r>
                <a:rPr lang="en-US" altLang="ko-KR" sz="1600">
                  <a:solidFill>
                    <a:srgbClr val="C00000"/>
                  </a:solidFill>
                  <a:latin typeface="12롯데마트드림Bold" panose="02020603020101020101" pitchFamily="18" charset="-127"/>
                  <a:ea typeface="12롯데마트드림Bold" panose="02020603020101020101" pitchFamily="18" charset="-127"/>
                </a:rPr>
                <a:t>(</a:t>
              </a:r>
              <a:r>
                <a:rPr lang="ko-KR" altLang="en-US" sz="1600">
                  <a:solidFill>
                    <a:srgbClr val="C00000"/>
                  </a:solidFill>
                  <a:latin typeface="12롯데마트드림Bold" panose="02020603020101020101" pitchFamily="18" charset="-127"/>
                  <a:ea typeface="12롯데마트드림Bold" panose="02020603020101020101" pitchFamily="18" charset="-127"/>
                </a:rPr>
                <a:t>유사성</a:t>
              </a:r>
              <a:r>
                <a:rPr lang="en-US" altLang="ko-KR" sz="1600">
                  <a:solidFill>
                    <a:srgbClr val="C00000"/>
                  </a:solidFill>
                  <a:latin typeface="12롯데마트드림Bold" panose="02020603020101020101" pitchFamily="18" charset="-127"/>
                  <a:ea typeface="12롯데마트드림Bold" panose="02020603020101020101" pitchFamily="18" charset="-127"/>
                </a:rPr>
                <a:t>)</a:t>
              </a:r>
              <a:r>
                <a:rPr lang="ko-KR" altLang="en-US" sz="1600">
                  <a:solidFill>
                    <a:srgbClr val="C00000"/>
                  </a:solidFill>
                  <a:latin typeface="12롯데마트드림Bold" panose="02020603020101020101" pitchFamily="18" charset="-127"/>
                  <a:ea typeface="12롯데마트드림Bold" panose="02020603020101020101" pitchFamily="18" charset="-127"/>
                </a:rPr>
                <a:t>을 스스로 학습해 나가는 알고리즘이다</a:t>
              </a:r>
              <a:r>
                <a:rPr lang="en-US" altLang="ko-KR" sz="1600">
                  <a:solidFill>
                    <a:srgbClr val="C00000"/>
                  </a:solidFill>
                  <a:latin typeface="12롯데마트드림Bold" panose="02020603020101020101" pitchFamily="18" charset="-127"/>
                  <a:ea typeface="12롯데마트드림Bold" panose="02020603020101020101" pitchFamily="18" charset="-127"/>
                </a:rPr>
                <a:t>. </a:t>
              </a:r>
              <a:endParaRPr lang="ko-KR" altLang="en-US" sz="1600" dirty="0">
                <a:solidFill>
                  <a:srgbClr val="C00000"/>
                </a:solidFill>
                <a:latin typeface="12롯데마트드림Bold" panose="02020603020101020101" pitchFamily="18" charset="-127"/>
                <a:ea typeface="12롯데마트드림Bold" panose="02020603020101020101" pitchFamily="18" charset="-127"/>
              </a:endParaRPr>
            </a:p>
          </p:txBody>
        </p:sp>
        <p:sp>
          <p:nvSpPr>
            <p:cNvPr id="5" name="사각형: 둥근 모서리 4">
              <a:extLst>
                <a:ext uri="{FF2B5EF4-FFF2-40B4-BE49-F238E27FC236}">
                  <a16:creationId xmlns:a16="http://schemas.microsoft.com/office/drawing/2014/main" id="{61402B7F-0991-4D4B-B716-C6D46F9A682A}"/>
                </a:ext>
              </a:extLst>
            </p:cNvPr>
            <p:cNvSpPr/>
            <p:nvPr/>
          </p:nvSpPr>
          <p:spPr>
            <a:xfrm>
              <a:off x="1107890" y="2244437"/>
              <a:ext cx="4055691" cy="3917598"/>
            </a:xfrm>
            <a:prstGeom prst="roundRect">
              <a:avLst>
                <a:gd name="adj" fmla="val 10971"/>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16AFB9A0-6237-4443-9227-E66F78773A90}"/>
                </a:ext>
              </a:extLst>
            </p:cNvPr>
            <p:cNvSpPr/>
            <p:nvPr/>
          </p:nvSpPr>
          <p:spPr>
            <a:xfrm>
              <a:off x="6900484" y="2266089"/>
              <a:ext cx="4055691" cy="3917598"/>
            </a:xfrm>
            <a:prstGeom prst="roundRect">
              <a:avLst>
                <a:gd name="adj" fmla="val 10971"/>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8437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a:t>Word Embedding</a:t>
            </a:r>
            <a:r>
              <a:rPr lang="ko-KR" altLang="en-US"/>
              <a:t>의 한계</a:t>
            </a:r>
          </a:p>
        </p:txBody>
      </p:sp>
      <p:sp>
        <p:nvSpPr>
          <p:cNvPr id="5" name="내용 개체 틀 4"/>
          <p:cNvSpPr>
            <a:spLocks noGrp="1"/>
          </p:cNvSpPr>
          <p:nvPr>
            <p:ph idx="1"/>
          </p:nvPr>
        </p:nvSpPr>
        <p:spPr/>
        <p:txBody>
          <a:bodyPr>
            <a:normAutofit/>
          </a:bodyPr>
          <a:lstStyle/>
          <a:p>
            <a:r>
              <a:rPr lang="ko-KR" altLang="en-US" sz="2000" dirty="0" err="1"/>
              <a:t>동형어</a:t>
            </a:r>
            <a:r>
              <a:rPr lang="en-US" altLang="ko-KR" sz="2000" dirty="0"/>
              <a:t>, </a:t>
            </a:r>
            <a:r>
              <a:rPr lang="ko-KR" altLang="en-US" sz="2000" dirty="0"/>
              <a:t>다의어에 대해서는 제대로 훈련되지 않음</a:t>
            </a:r>
            <a:r>
              <a:rPr lang="en-US" altLang="ko-KR" sz="2000" dirty="0"/>
              <a:t>.</a:t>
            </a:r>
          </a:p>
          <a:p>
            <a:r>
              <a:rPr lang="ko-KR" altLang="en-US" sz="2000" dirty="0"/>
              <a:t>단순히 주변 단어만을 고려하므로 문맥을 고려한 의미를 담고있지는 않음</a:t>
            </a:r>
            <a:r>
              <a:rPr lang="en-US" altLang="ko-KR" sz="2000" dirty="0"/>
              <a:t>.</a:t>
            </a:r>
          </a:p>
        </p:txBody>
      </p:sp>
      <p:pic>
        <p:nvPicPr>
          <p:cNvPr id="4" name="그림 3"/>
          <p:cNvPicPr>
            <a:picLocks noChangeAspect="1"/>
          </p:cNvPicPr>
          <p:nvPr/>
        </p:nvPicPr>
        <p:blipFill>
          <a:blip r:embed="rId2"/>
          <a:stretch>
            <a:fillRect/>
          </a:stretch>
        </p:blipFill>
        <p:spPr>
          <a:xfrm>
            <a:off x="1004617" y="2911677"/>
            <a:ext cx="4879362" cy="2378957"/>
          </a:xfrm>
          <a:prstGeom prst="rect">
            <a:avLst/>
          </a:prstGeom>
        </p:spPr>
      </p:pic>
      <p:pic>
        <p:nvPicPr>
          <p:cNvPr id="6" name="그림 5"/>
          <p:cNvPicPr>
            <a:picLocks noChangeAspect="1"/>
          </p:cNvPicPr>
          <p:nvPr/>
        </p:nvPicPr>
        <p:blipFill>
          <a:blip r:embed="rId3"/>
          <a:stretch>
            <a:fillRect/>
          </a:stretch>
        </p:blipFill>
        <p:spPr>
          <a:xfrm>
            <a:off x="6274344" y="2801703"/>
            <a:ext cx="4420130" cy="2598904"/>
          </a:xfrm>
          <a:prstGeom prst="rect">
            <a:avLst/>
          </a:prstGeom>
        </p:spPr>
      </p:pic>
      <p:sp>
        <p:nvSpPr>
          <p:cNvPr id="7" name="TextBox 6"/>
          <p:cNvSpPr txBox="1"/>
          <p:nvPr/>
        </p:nvSpPr>
        <p:spPr>
          <a:xfrm>
            <a:off x="3938847" y="1723638"/>
            <a:ext cx="4314305" cy="646331"/>
          </a:xfrm>
          <a:prstGeom prst="rect">
            <a:avLst/>
          </a:prstGeom>
          <a:noFill/>
        </p:spPr>
        <p:txBody>
          <a:bodyPr wrap="square" rtlCol="0">
            <a:spAutoFit/>
          </a:bodyPr>
          <a:lstStyle/>
          <a:p>
            <a:r>
              <a:rPr lang="en-US" altLang="ko-KR">
                <a:solidFill>
                  <a:srgbClr val="C00000"/>
                </a:solidFill>
                <a:latin typeface="12롯데마트드림Bold" panose="02020603020101020101" pitchFamily="18" charset="-127"/>
                <a:ea typeface="12롯데마트드림Bold" panose="02020603020101020101" pitchFamily="18" charset="-127"/>
              </a:rPr>
              <a:t>Contextual Embedding</a:t>
            </a:r>
            <a:r>
              <a:rPr lang="ko-KR" altLang="en-US">
                <a:solidFill>
                  <a:srgbClr val="C00000"/>
                </a:solidFill>
                <a:latin typeface="12롯데마트드림Bold" panose="02020603020101020101" pitchFamily="18" charset="-127"/>
                <a:ea typeface="12롯데마트드림Bold" panose="02020603020101020101" pitchFamily="18" charset="-127"/>
              </a:rPr>
              <a:t>의 등장</a:t>
            </a:r>
            <a:r>
              <a:rPr lang="en-US" altLang="ko-KR">
                <a:solidFill>
                  <a:srgbClr val="C00000"/>
                </a:solidFill>
                <a:latin typeface="12롯데마트드림Bold" panose="02020603020101020101" pitchFamily="18" charset="-127"/>
                <a:ea typeface="12롯데마트드림Bold" panose="02020603020101020101" pitchFamily="18" charset="-127"/>
              </a:rPr>
              <a:t>.</a:t>
            </a:r>
          </a:p>
          <a:p>
            <a:r>
              <a:rPr lang="en-US" altLang="ko-KR">
                <a:solidFill>
                  <a:srgbClr val="C00000"/>
                </a:solidFill>
                <a:latin typeface="12롯데마트드림Bold" panose="02020603020101020101" pitchFamily="18" charset="-127"/>
                <a:ea typeface="12롯데마트드림Bold" panose="02020603020101020101" pitchFamily="18" charset="-127"/>
              </a:rPr>
              <a:t>Ex) </a:t>
            </a:r>
            <a:r>
              <a:rPr lang="en-US" altLang="ko-KR" err="1">
                <a:solidFill>
                  <a:srgbClr val="C00000"/>
                </a:solidFill>
                <a:latin typeface="12롯데마트드림Bold" panose="02020603020101020101" pitchFamily="18" charset="-127"/>
                <a:ea typeface="12롯데마트드림Bold" panose="02020603020101020101" pitchFamily="18" charset="-127"/>
              </a:rPr>
              <a:t>ELMo</a:t>
            </a:r>
            <a:r>
              <a:rPr lang="en-US" altLang="ko-KR">
                <a:solidFill>
                  <a:srgbClr val="C00000"/>
                </a:solidFill>
                <a:latin typeface="12롯데마트드림Bold" panose="02020603020101020101" pitchFamily="18" charset="-127"/>
                <a:ea typeface="12롯데마트드림Bold" panose="02020603020101020101" pitchFamily="18" charset="-127"/>
              </a:rPr>
              <a:t>, Context2Vec, BERT </a:t>
            </a:r>
            <a:r>
              <a:rPr lang="ko-KR" altLang="en-US">
                <a:solidFill>
                  <a:srgbClr val="C00000"/>
                </a:solidFill>
                <a:latin typeface="12롯데마트드림Bold" panose="02020603020101020101" pitchFamily="18" charset="-127"/>
                <a:ea typeface="12롯데마트드림Bold" panose="02020603020101020101" pitchFamily="18" charset="-127"/>
              </a:rPr>
              <a:t>등</a:t>
            </a:r>
            <a:r>
              <a:rPr lang="en-US" altLang="ko-KR">
                <a:solidFill>
                  <a:srgbClr val="C00000"/>
                </a:solidFill>
                <a:latin typeface="12롯데마트드림Bold" panose="02020603020101020101" pitchFamily="18" charset="-127"/>
                <a:ea typeface="12롯데마트드림Bold" panose="02020603020101020101" pitchFamily="18" charset="-127"/>
              </a:rPr>
              <a:t>..</a:t>
            </a:r>
            <a:endParaRPr lang="ko-KR" altLang="en-US">
              <a:solidFill>
                <a:srgbClr val="C00000"/>
              </a:solidFill>
              <a:latin typeface="12롯데마트드림Bold" panose="02020603020101020101" pitchFamily="18" charset="-127"/>
              <a:ea typeface="12롯데마트드림Bold" panose="02020603020101020101" pitchFamily="18" charset="-127"/>
            </a:endParaRPr>
          </a:p>
        </p:txBody>
      </p:sp>
    </p:spTree>
    <p:extLst>
      <p:ext uri="{BB962C8B-B14F-4D97-AF65-F5344CB8AC3E}">
        <p14:creationId xmlns:p14="http://schemas.microsoft.com/office/powerpoint/2010/main" val="1322773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BF710AF5-A390-40AA-B48F-FD9D4B0B5232}"/>
              </a:ext>
            </a:extLst>
          </p:cNvPr>
          <p:cNvSpPr>
            <a:spLocks noGrp="1"/>
          </p:cNvSpPr>
          <p:nvPr>
            <p:ph type="sldNum" sz="quarter" idx="12"/>
          </p:nvPr>
        </p:nvSpPr>
        <p:spPr/>
        <p:txBody>
          <a:bodyPr/>
          <a:lstStyle/>
          <a:p>
            <a:fld id="{634DECA5-6CD8-44AF-ACED-5DC73A540B1E}" type="slidenum">
              <a:rPr lang="ko-KR" altLang="en-US" smtClean="0"/>
              <a:pPr/>
              <a:t>6</a:t>
            </a:fld>
            <a:endParaRPr lang="ko-KR" altLang="en-US"/>
          </a:p>
        </p:txBody>
      </p:sp>
      <p:sp>
        <p:nvSpPr>
          <p:cNvPr id="3" name="내용 개체 틀 2">
            <a:extLst>
              <a:ext uri="{FF2B5EF4-FFF2-40B4-BE49-F238E27FC236}">
                <a16:creationId xmlns:a16="http://schemas.microsoft.com/office/drawing/2014/main" id="{AF12E704-5984-4A40-B547-52BD76596049}"/>
              </a:ext>
            </a:extLst>
          </p:cNvPr>
          <p:cNvSpPr>
            <a:spLocks noGrp="1"/>
          </p:cNvSpPr>
          <p:nvPr>
            <p:ph idx="4294967295"/>
          </p:nvPr>
        </p:nvSpPr>
        <p:spPr>
          <a:xfrm>
            <a:off x="389614" y="844331"/>
            <a:ext cx="11545294" cy="5301738"/>
          </a:xfrm>
        </p:spPr>
        <p:txBody>
          <a:bodyPr/>
          <a:lstStyle/>
          <a:p>
            <a:r>
              <a:rPr lang="ko-KR" altLang="en-US"/>
              <a:t>주요 참고 교재</a:t>
            </a:r>
          </a:p>
        </p:txBody>
      </p:sp>
      <p:sp>
        <p:nvSpPr>
          <p:cNvPr id="4" name="제목 3">
            <a:extLst>
              <a:ext uri="{FF2B5EF4-FFF2-40B4-BE49-F238E27FC236}">
                <a16:creationId xmlns:a16="http://schemas.microsoft.com/office/drawing/2014/main" id="{8D6B7AA9-5246-4A3B-9766-476539FC5A1B}"/>
              </a:ext>
            </a:extLst>
          </p:cNvPr>
          <p:cNvSpPr>
            <a:spLocks noGrp="1"/>
          </p:cNvSpPr>
          <p:nvPr>
            <p:ph type="title"/>
          </p:nvPr>
        </p:nvSpPr>
        <p:spPr/>
        <p:txBody>
          <a:bodyPr/>
          <a:lstStyle/>
          <a:p>
            <a:r>
              <a:rPr lang="ko-KR" altLang="en-US"/>
              <a:t>참고도서</a:t>
            </a:r>
          </a:p>
        </p:txBody>
      </p:sp>
      <p:pic>
        <p:nvPicPr>
          <p:cNvPr id="5" name="Google Shape;118;p2">
            <a:extLst>
              <a:ext uri="{FF2B5EF4-FFF2-40B4-BE49-F238E27FC236}">
                <a16:creationId xmlns:a16="http://schemas.microsoft.com/office/drawing/2014/main" id="{5042BFF7-A8E2-4F36-8CF6-3F17568D1491}"/>
              </a:ext>
            </a:extLst>
          </p:cNvPr>
          <p:cNvPicPr preferRelativeResize="0"/>
          <p:nvPr/>
        </p:nvPicPr>
        <p:blipFill rotWithShape="1">
          <a:blip r:embed="rId2">
            <a:alphaModFix/>
          </a:blip>
          <a:srcRect/>
          <a:stretch/>
        </p:blipFill>
        <p:spPr>
          <a:xfrm>
            <a:off x="811413" y="1513873"/>
            <a:ext cx="3178333" cy="4209143"/>
          </a:xfrm>
          <a:prstGeom prst="rect">
            <a:avLst/>
          </a:prstGeom>
          <a:noFill/>
          <a:ln>
            <a:noFill/>
          </a:ln>
        </p:spPr>
      </p:pic>
      <p:pic>
        <p:nvPicPr>
          <p:cNvPr id="6" name="그림 5">
            <a:extLst>
              <a:ext uri="{FF2B5EF4-FFF2-40B4-BE49-F238E27FC236}">
                <a16:creationId xmlns:a16="http://schemas.microsoft.com/office/drawing/2014/main" id="{38A05D56-45F1-49AC-BA52-C3D59AE03437}"/>
              </a:ext>
            </a:extLst>
          </p:cNvPr>
          <p:cNvPicPr>
            <a:picLocks noChangeAspect="1"/>
          </p:cNvPicPr>
          <p:nvPr/>
        </p:nvPicPr>
        <p:blipFill>
          <a:blip r:embed="rId3"/>
          <a:stretch>
            <a:fillRect/>
          </a:stretch>
        </p:blipFill>
        <p:spPr>
          <a:xfrm>
            <a:off x="4339706" y="1513873"/>
            <a:ext cx="3156295" cy="4131553"/>
          </a:xfrm>
          <a:prstGeom prst="rect">
            <a:avLst/>
          </a:prstGeom>
        </p:spPr>
      </p:pic>
      <p:pic>
        <p:nvPicPr>
          <p:cNvPr id="7" name="그림 6">
            <a:extLst>
              <a:ext uri="{FF2B5EF4-FFF2-40B4-BE49-F238E27FC236}">
                <a16:creationId xmlns:a16="http://schemas.microsoft.com/office/drawing/2014/main" id="{ABEF2897-F129-45E5-995C-E7F0DE2A94A1}"/>
              </a:ext>
            </a:extLst>
          </p:cNvPr>
          <p:cNvPicPr>
            <a:picLocks noChangeAspect="1"/>
          </p:cNvPicPr>
          <p:nvPr/>
        </p:nvPicPr>
        <p:blipFill>
          <a:blip r:embed="rId4"/>
          <a:stretch>
            <a:fillRect/>
          </a:stretch>
        </p:blipFill>
        <p:spPr>
          <a:xfrm>
            <a:off x="7796044" y="1627670"/>
            <a:ext cx="3220488" cy="4095346"/>
          </a:xfrm>
          <a:prstGeom prst="rect">
            <a:avLst/>
          </a:prstGeom>
        </p:spPr>
      </p:pic>
    </p:spTree>
    <p:extLst>
      <p:ext uri="{BB962C8B-B14F-4D97-AF65-F5344CB8AC3E}">
        <p14:creationId xmlns:p14="http://schemas.microsoft.com/office/powerpoint/2010/main" val="1076089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F365C07-626D-4227-8540-4B7A6EFE304B}"/>
              </a:ext>
            </a:extLst>
          </p:cNvPr>
          <p:cNvSpPr>
            <a:spLocks noGrp="1"/>
          </p:cNvSpPr>
          <p:nvPr>
            <p:ph type="sldNum" sz="quarter" idx="12"/>
          </p:nvPr>
        </p:nvSpPr>
        <p:spPr/>
        <p:txBody>
          <a:bodyPr/>
          <a:lstStyle/>
          <a:p>
            <a:fld id="{634DECA5-6CD8-44AF-ACED-5DC73A540B1E}" type="slidenum">
              <a:rPr lang="ko-KR" altLang="en-US" smtClean="0"/>
              <a:pPr/>
              <a:t>60</a:t>
            </a:fld>
            <a:endParaRPr lang="ko-KR" altLang="en-US"/>
          </a:p>
        </p:txBody>
      </p:sp>
      <p:sp>
        <p:nvSpPr>
          <p:cNvPr id="6" name="제목 5">
            <a:extLst>
              <a:ext uri="{FF2B5EF4-FFF2-40B4-BE49-F238E27FC236}">
                <a16:creationId xmlns:a16="http://schemas.microsoft.com/office/drawing/2014/main" id="{345EB922-2913-4D45-BF13-38E8346BD3D1}"/>
              </a:ext>
            </a:extLst>
          </p:cNvPr>
          <p:cNvSpPr>
            <a:spLocks noGrp="1"/>
          </p:cNvSpPr>
          <p:nvPr>
            <p:ph type="title"/>
          </p:nvPr>
        </p:nvSpPr>
        <p:spPr/>
        <p:txBody>
          <a:bodyPr>
            <a:normAutofit/>
          </a:bodyPr>
          <a:lstStyle/>
          <a:p>
            <a:r>
              <a:rPr lang="ko-KR" altLang="en-US"/>
              <a:t>텍스트 데이터 불러오기 </a:t>
            </a:r>
            <a:r>
              <a:rPr lang="en-US" altLang="ko-KR"/>
              <a:t>: </a:t>
            </a:r>
            <a:r>
              <a:rPr lang="ko-KR" altLang="en-US"/>
              <a:t>실습에 여러 번 사용 예정</a:t>
            </a:r>
          </a:p>
        </p:txBody>
      </p:sp>
      <p:pic>
        <p:nvPicPr>
          <p:cNvPr id="7" name="그림 6">
            <a:extLst>
              <a:ext uri="{FF2B5EF4-FFF2-40B4-BE49-F238E27FC236}">
                <a16:creationId xmlns:a16="http://schemas.microsoft.com/office/drawing/2014/main" id="{617FC644-2B5B-4B9C-BCC7-1127BE0B79F6}"/>
              </a:ext>
            </a:extLst>
          </p:cNvPr>
          <p:cNvPicPr>
            <a:picLocks noChangeAspect="1"/>
          </p:cNvPicPr>
          <p:nvPr/>
        </p:nvPicPr>
        <p:blipFill rotWithShape="1">
          <a:blip r:embed="rId2"/>
          <a:srcRect r="1555" b="79154"/>
          <a:stretch/>
        </p:blipFill>
        <p:spPr>
          <a:xfrm>
            <a:off x="509241" y="897688"/>
            <a:ext cx="11261582" cy="681039"/>
          </a:xfrm>
          <a:prstGeom prst="rect">
            <a:avLst/>
          </a:prstGeom>
        </p:spPr>
      </p:pic>
      <p:pic>
        <p:nvPicPr>
          <p:cNvPr id="8" name="그림 7">
            <a:extLst>
              <a:ext uri="{FF2B5EF4-FFF2-40B4-BE49-F238E27FC236}">
                <a16:creationId xmlns:a16="http://schemas.microsoft.com/office/drawing/2014/main" id="{11D5525F-7466-4B6F-B612-618843821A3C}"/>
              </a:ext>
            </a:extLst>
          </p:cNvPr>
          <p:cNvPicPr>
            <a:picLocks noChangeAspect="1"/>
          </p:cNvPicPr>
          <p:nvPr/>
        </p:nvPicPr>
        <p:blipFill>
          <a:blip r:embed="rId3"/>
          <a:stretch>
            <a:fillRect/>
          </a:stretch>
        </p:blipFill>
        <p:spPr>
          <a:xfrm>
            <a:off x="509241" y="1693285"/>
            <a:ext cx="7467600" cy="2390775"/>
          </a:xfrm>
          <a:prstGeom prst="rect">
            <a:avLst/>
          </a:prstGeom>
        </p:spPr>
      </p:pic>
      <p:pic>
        <p:nvPicPr>
          <p:cNvPr id="10" name="그림 9">
            <a:extLst>
              <a:ext uri="{FF2B5EF4-FFF2-40B4-BE49-F238E27FC236}">
                <a16:creationId xmlns:a16="http://schemas.microsoft.com/office/drawing/2014/main" id="{29D39A92-D93B-4ECB-A0FE-B7F06965CAF0}"/>
              </a:ext>
            </a:extLst>
          </p:cNvPr>
          <p:cNvPicPr>
            <a:picLocks noChangeAspect="1"/>
          </p:cNvPicPr>
          <p:nvPr/>
        </p:nvPicPr>
        <p:blipFill>
          <a:blip r:embed="rId4"/>
          <a:stretch>
            <a:fillRect/>
          </a:stretch>
        </p:blipFill>
        <p:spPr>
          <a:xfrm>
            <a:off x="8379923" y="2643133"/>
            <a:ext cx="1952625" cy="657225"/>
          </a:xfrm>
          <a:prstGeom prst="rect">
            <a:avLst/>
          </a:prstGeom>
        </p:spPr>
      </p:pic>
      <p:pic>
        <p:nvPicPr>
          <p:cNvPr id="11" name="그림 10">
            <a:extLst>
              <a:ext uri="{FF2B5EF4-FFF2-40B4-BE49-F238E27FC236}">
                <a16:creationId xmlns:a16="http://schemas.microsoft.com/office/drawing/2014/main" id="{04FC2463-B200-4A28-B665-B354481FD7F5}"/>
              </a:ext>
            </a:extLst>
          </p:cNvPr>
          <p:cNvPicPr>
            <a:picLocks noChangeAspect="1"/>
          </p:cNvPicPr>
          <p:nvPr/>
        </p:nvPicPr>
        <p:blipFill>
          <a:blip r:embed="rId5"/>
          <a:stretch>
            <a:fillRect/>
          </a:stretch>
        </p:blipFill>
        <p:spPr>
          <a:xfrm>
            <a:off x="8379923" y="3429000"/>
            <a:ext cx="3390900" cy="2076450"/>
          </a:xfrm>
          <a:prstGeom prst="rect">
            <a:avLst/>
          </a:prstGeom>
        </p:spPr>
      </p:pic>
      <p:sp>
        <p:nvSpPr>
          <p:cNvPr id="12" name="직사각형 11">
            <a:extLst>
              <a:ext uri="{FF2B5EF4-FFF2-40B4-BE49-F238E27FC236}">
                <a16:creationId xmlns:a16="http://schemas.microsoft.com/office/drawing/2014/main" id="{EB6BB545-0E6B-404A-A326-E9296FE098E0}"/>
              </a:ext>
            </a:extLst>
          </p:cNvPr>
          <p:cNvSpPr/>
          <p:nvPr/>
        </p:nvSpPr>
        <p:spPr>
          <a:xfrm>
            <a:off x="2241668" y="4574370"/>
            <a:ext cx="3336170" cy="369332"/>
          </a:xfrm>
          <a:prstGeom prst="rect">
            <a:avLst/>
          </a:prstGeom>
        </p:spPr>
        <p:txBody>
          <a:bodyPr wrap="none">
            <a:spAutoFit/>
          </a:bodyPr>
          <a:lstStyle/>
          <a:p>
            <a:r>
              <a:rPr lang="ko-KR" altLang="en-US"/>
              <a:t>네이버 영화 리뷰 데이터 읽어오기</a:t>
            </a:r>
          </a:p>
        </p:txBody>
      </p:sp>
    </p:spTree>
    <p:extLst>
      <p:ext uri="{BB962C8B-B14F-4D97-AF65-F5344CB8AC3E}">
        <p14:creationId xmlns:p14="http://schemas.microsoft.com/office/powerpoint/2010/main" val="3690989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F365C07-626D-4227-8540-4B7A6EFE304B}"/>
              </a:ext>
            </a:extLst>
          </p:cNvPr>
          <p:cNvSpPr>
            <a:spLocks noGrp="1"/>
          </p:cNvSpPr>
          <p:nvPr>
            <p:ph type="sldNum" sz="quarter" idx="12"/>
          </p:nvPr>
        </p:nvSpPr>
        <p:spPr/>
        <p:txBody>
          <a:bodyPr/>
          <a:lstStyle/>
          <a:p>
            <a:fld id="{634DECA5-6CD8-44AF-ACED-5DC73A540B1E}" type="slidenum">
              <a:rPr lang="ko-KR" altLang="en-US" smtClean="0"/>
              <a:pPr/>
              <a:t>61</a:t>
            </a:fld>
            <a:endParaRPr lang="ko-KR" altLang="en-US"/>
          </a:p>
        </p:txBody>
      </p:sp>
      <p:sp>
        <p:nvSpPr>
          <p:cNvPr id="6" name="제목 5">
            <a:extLst>
              <a:ext uri="{FF2B5EF4-FFF2-40B4-BE49-F238E27FC236}">
                <a16:creationId xmlns:a16="http://schemas.microsoft.com/office/drawing/2014/main" id="{345EB922-2913-4D45-BF13-38E8346BD3D1}"/>
              </a:ext>
            </a:extLst>
          </p:cNvPr>
          <p:cNvSpPr>
            <a:spLocks noGrp="1"/>
          </p:cNvSpPr>
          <p:nvPr>
            <p:ph type="title"/>
          </p:nvPr>
        </p:nvSpPr>
        <p:spPr/>
        <p:txBody>
          <a:bodyPr>
            <a:normAutofit/>
          </a:bodyPr>
          <a:lstStyle/>
          <a:p>
            <a:r>
              <a:rPr lang="ko-KR" altLang="en-US"/>
              <a:t>형태소 </a:t>
            </a:r>
            <a:r>
              <a:rPr lang="en-US" altLang="ko-KR"/>
              <a:t>OKT </a:t>
            </a:r>
            <a:r>
              <a:rPr lang="ko-KR" altLang="en-US"/>
              <a:t>토큰화</a:t>
            </a:r>
          </a:p>
        </p:txBody>
      </p:sp>
      <p:pic>
        <p:nvPicPr>
          <p:cNvPr id="7" name="그림 6">
            <a:extLst>
              <a:ext uri="{FF2B5EF4-FFF2-40B4-BE49-F238E27FC236}">
                <a16:creationId xmlns:a16="http://schemas.microsoft.com/office/drawing/2014/main" id="{C863D149-4150-42C3-81A0-1D5522154A83}"/>
              </a:ext>
            </a:extLst>
          </p:cNvPr>
          <p:cNvPicPr>
            <a:picLocks noChangeAspect="1"/>
          </p:cNvPicPr>
          <p:nvPr/>
        </p:nvPicPr>
        <p:blipFill rotWithShape="1">
          <a:blip r:embed="rId2"/>
          <a:srcRect l="4138" t="81122" r="73786"/>
          <a:stretch/>
        </p:blipFill>
        <p:spPr>
          <a:xfrm>
            <a:off x="453217" y="3789958"/>
            <a:ext cx="2356485" cy="953397"/>
          </a:xfrm>
          <a:prstGeom prst="rect">
            <a:avLst/>
          </a:prstGeom>
        </p:spPr>
      </p:pic>
      <p:pic>
        <p:nvPicPr>
          <p:cNvPr id="9" name="그림 8">
            <a:extLst>
              <a:ext uri="{FF2B5EF4-FFF2-40B4-BE49-F238E27FC236}">
                <a16:creationId xmlns:a16="http://schemas.microsoft.com/office/drawing/2014/main" id="{8B52F6AB-A05A-4F81-9F78-ACEBF3EC9AD8}"/>
              </a:ext>
            </a:extLst>
          </p:cNvPr>
          <p:cNvPicPr>
            <a:picLocks noChangeAspect="1"/>
          </p:cNvPicPr>
          <p:nvPr/>
        </p:nvPicPr>
        <p:blipFill rotWithShape="1">
          <a:blip r:embed="rId3"/>
          <a:srcRect b="18311"/>
          <a:stretch/>
        </p:blipFill>
        <p:spPr>
          <a:xfrm>
            <a:off x="386715" y="824603"/>
            <a:ext cx="5781343" cy="2892484"/>
          </a:xfrm>
          <a:prstGeom prst="rect">
            <a:avLst/>
          </a:prstGeom>
        </p:spPr>
      </p:pic>
      <p:pic>
        <p:nvPicPr>
          <p:cNvPr id="12" name="그림 11">
            <a:extLst>
              <a:ext uri="{FF2B5EF4-FFF2-40B4-BE49-F238E27FC236}">
                <a16:creationId xmlns:a16="http://schemas.microsoft.com/office/drawing/2014/main" id="{828DF738-F55F-4FF2-BD43-E8672CE706EC}"/>
              </a:ext>
            </a:extLst>
          </p:cNvPr>
          <p:cNvPicPr>
            <a:picLocks noChangeAspect="1"/>
          </p:cNvPicPr>
          <p:nvPr/>
        </p:nvPicPr>
        <p:blipFill>
          <a:blip r:embed="rId4"/>
          <a:stretch>
            <a:fillRect/>
          </a:stretch>
        </p:blipFill>
        <p:spPr>
          <a:xfrm>
            <a:off x="6561252" y="1542183"/>
            <a:ext cx="2962275" cy="1219200"/>
          </a:xfrm>
          <a:prstGeom prst="rect">
            <a:avLst/>
          </a:prstGeom>
        </p:spPr>
      </p:pic>
      <p:pic>
        <p:nvPicPr>
          <p:cNvPr id="14" name="그림 13">
            <a:extLst>
              <a:ext uri="{FF2B5EF4-FFF2-40B4-BE49-F238E27FC236}">
                <a16:creationId xmlns:a16="http://schemas.microsoft.com/office/drawing/2014/main" id="{41474CBA-86FA-4DFB-9F96-4741662327DC}"/>
              </a:ext>
            </a:extLst>
          </p:cNvPr>
          <p:cNvPicPr>
            <a:picLocks noChangeAspect="1"/>
          </p:cNvPicPr>
          <p:nvPr/>
        </p:nvPicPr>
        <p:blipFill>
          <a:blip r:embed="rId5"/>
          <a:stretch>
            <a:fillRect/>
          </a:stretch>
        </p:blipFill>
        <p:spPr>
          <a:xfrm>
            <a:off x="552969" y="5454752"/>
            <a:ext cx="10772775" cy="695325"/>
          </a:xfrm>
          <a:prstGeom prst="rect">
            <a:avLst/>
          </a:prstGeom>
        </p:spPr>
      </p:pic>
      <p:pic>
        <p:nvPicPr>
          <p:cNvPr id="15" name="그림 14">
            <a:extLst>
              <a:ext uri="{FF2B5EF4-FFF2-40B4-BE49-F238E27FC236}">
                <a16:creationId xmlns:a16="http://schemas.microsoft.com/office/drawing/2014/main" id="{610B3C08-0200-44DA-9F37-0C5237A623EA}"/>
              </a:ext>
            </a:extLst>
          </p:cNvPr>
          <p:cNvPicPr>
            <a:picLocks noChangeAspect="1"/>
          </p:cNvPicPr>
          <p:nvPr/>
        </p:nvPicPr>
        <p:blipFill rotWithShape="1">
          <a:blip r:embed="rId6"/>
          <a:srcRect r="16516"/>
          <a:stretch/>
        </p:blipFill>
        <p:spPr>
          <a:xfrm>
            <a:off x="6367746" y="1403248"/>
            <a:ext cx="5199067" cy="1858661"/>
          </a:xfrm>
          <a:prstGeom prst="rect">
            <a:avLst/>
          </a:prstGeom>
        </p:spPr>
      </p:pic>
      <p:pic>
        <p:nvPicPr>
          <p:cNvPr id="16" name="그림 15">
            <a:extLst>
              <a:ext uri="{FF2B5EF4-FFF2-40B4-BE49-F238E27FC236}">
                <a16:creationId xmlns:a16="http://schemas.microsoft.com/office/drawing/2014/main" id="{A216035D-9FD5-4D30-AC1C-5B593E125586}"/>
              </a:ext>
            </a:extLst>
          </p:cNvPr>
          <p:cNvPicPr>
            <a:picLocks noChangeAspect="1"/>
          </p:cNvPicPr>
          <p:nvPr/>
        </p:nvPicPr>
        <p:blipFill>
          <a:blip r:embed="rId7"/>
          <a:stretch>
            <a:fillRect/>
          </a:stretch>
        </p:blipFill>
        <p:spPr>
          <a:xfrm>
            <a:off x="6367746" y="765647"/>
            <a:ext cx="3019425" cy="619125"/>
          </a:xfrm>
          <a:prstGeom prst="rect">
            <a:avLst/>
          </a:prstGeom>
        </p:spPr>
      </p:pic>
      <p:pic>
        <p:nvPicPr>
          <p:cNvPr id="17" name="그림 16">
            <a:extLst>
              <a:ext uri="{FF2B5EF4-FFF2-40B4-BE49-F238E27FC236}">
                <a16:creationId xmlns:a16="http://schemas.microsoft.com/office/drawing/2014/main" id="{83412F1E-0347-4F2A-8B29-06E07D73A4F4}"/>
              </a:ext>
            </a:extLst>
          </p:cNvPr>
          <p:cNvPicPr>
            <a:picLocks noChangeAspect="1"/>
          </p:cNvPicPr>
          <p:nvPr/>
        </p:nvPicPr>
        <p:blipFill rotWithShape="1">
          <a:blip r:embed="rId8"/>
          <a:srcRect r="17777"/>
          <a:stretch/>
        </p:blipFill>
        <p:spPr>
          <a:xfrm>
            <a:off x="6367746" y="3332699"/>
            <a:ext cx="5075008" cy="1666875"/>
          </a:xfrm>
          <a:prstGeom prst="rect">
            <a:avLst/>
          </a:prstGeom>
        </p:spPr>
      </p:pic>
    </p:spTree>
    <p:extLst>
      <p:ext uri="{BB962C8B-B14F-4D97-AF65-F5344CB8AC3E}">
        <p14:creationId xmlns:p14="http://schemas.microsoft.com/office/powerpoint/2010/main" val="356998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7CA895FB-A0CB-4699-94BE-108F229D7ACC}"/>
              </a:ext>
            </a:extLst>
          </p:cNvPr>
          <p:cNvSpPr>
            <a:spLocks noGrp="1"/>
          </p:cNvSpPr>
          <p:nvPr>
            <p:ph type="sldNum" sz="quarter" idx="12"/>
          </p:nvPr>
        </p:nvSpPr>
        <p:spPr/>
        <p:txBody>
          <a:bodyPr/>
          <a:lstStyle/>
          <a:p>
            <a:fld id="{634DECA5-6CD8-44AF-ACED-5DC73A540B1E}" type="slidenum">
              <a:rPr lang="ko-KR" altLang="en-US" smtClean="0"/>
              <a:pPr/>
              <a:t>62</a:t>
            </a:fld>
            <a:endParaRPr lang="ko-KR" altLang="en-US"/>
          </a:p>
        </p:txBody>
      </p:sp>
      <p:sp>
        <p:nvSpPr>
          <p:cNvPr id="3" name="제목 2">
            <a:extLst>
              <a:ext uri="{FF2B5EF4-FFF2-40B4-BE49-F238E27FC236}">
                <a16:creationId xmlns:a16="http://schemas.microsoft.com/office/drawing/2014/main" id="{04763D3C-A6D0-4AA1-BFA2-8445B5D34DE8}"/>
              </a:ext>
            </a:extLst>
          </p:cNvPr>
          <p:cNvSpPr>
            <a:spLocks noGrp="1"/>
          </p:cNvSpPr>
          <p:nvPr>
            <p:ph type="title"/>
          </p:nvPr>
        </p:nvSpPr>
        <p:spPr/>
        <p:txBody>
          <a:bodyPr/>
          <a:lstStyle/>
          <a:p>
            <a:r>
              <a:rPr lang="ko-KR" altLang="en-US" b="0"/>
              <a:t>한글 형태소 </a:t>
            </a:r>
            <a:r>
              <a:rPr lang="en-US" altLang="ko-KR" b="0"/>
              <a:t>OKT </a:t>
            </a:r>
            <a:r>
              <a:rPr lang="ko-KR" altLang="en-US" b="0"/>
              <a:t>토큰화 </a:t>
            </a:r>
            <a:endParaRPr lang="ko-KR" altLang="en-US"/>
          </a:p>
        </p:txBody>
      </p:sp>
      <p:pic>
        <p:nvPicPr>
          <p:cNvPr id="17" name="그림 16">
            <a:extLst>
              <a:ext uri="{FF2B5EF4-FFF2-40B4-BE49-F238E27FC236}">
                <a16:creationId xmlns:a16="http://schemas.microsoft.com/office/drawing/2014/main" id="{4D454D88-D30A-496A-AC23-FA223A2C3CE2}"/>
              </a:ext>
            </a:extLst>
          </p:cNvPr>
          <p:cNvPicPr>
            <a:picLocks noChangeAspect="1"/>
          </p:cNvPicPr>
          <p:nvPr/>
        </p:nvPicPr>
        <p:blipFill>
          <a:blip r:embed="rId2"/>
          <a:stretch>
            <a:fillRect/>
          </a:stretch>
        </p:blipFill>
        <p:spPr>
          <a:xfrm>
            <a:off x="323353" y="894484"/>
            <a:ext cx="5362552" cy="1623662"/>
          </a:xfrm>
          <a:prstGeom prst="rect">
            <a:avLst/>
          </a:prstGeom>
        </p:spPr>
      </p:pic>
      <p:pic>
        <p:nvPicPr>
          <p:cNvPr id="18" name="그림 17">
            <a:extLst>
              <a:ext uri="{FF2B5EF4-FFF2-40B4-BE49-F238E27FC236}">
                <a16:creationId xmlns:a16="http://schemas.microsoft.com/office/drawing/2014/main" id="{823390F1-ACEC-4005-99A8-D75BC7A14232}"/>
              </a:ext>
            </a:extLst>
          </p:cNvPr>
          <p:cNvPicPr>
            <a:picLocks noChangeAspect="1"/>
          </p:cNvPicPr>
          <p:nvPr/>
        </p:nvPicPr>
        <p:blipFill>
          <a:blip r:embed="rId3"/>
          <a:stretch>
            <a:fillRect/>
          </a:stretch>
        </p:blipFill>
        <p:spPr>
          <a:xfrm>
            <a:off x="501447" y="2719687"/>
            <a:ext cx="3131214" cy="2524306"/>
          </a:xfrm>
          <a:prstGeom prst="rect">
            <a:avLst/>
          </a:prstGeom>
        </p:spPr>
      </p:pic>
      <p:grpSp>
        <p:nvGrpSpPr>
          <p:cNvPr id="30" name="그룹 29">
            <a:extLst>
              <a:ext uri="{FF2B5EF4-FFF2-40B4-BE49-F238E27FC236}">
                <a16:creationId xmlns:a16="http://schemas.microsoft.com/office/drawing/2014/main" id="{39AE8CFA-A9E4-44A2-9B18-23D4AA4D6FE0}"/>
              </a:ext>
            </a:extLst>
          </p:cNvPr>
          <p:cNvGrpSpPr/>
          <p:nvPr/>
        </p:nvGrpSpPr>
        <p:grpSpPr>
          <a:xfrm>
            <a:off x="3963633" y="894484"/>
            <a:ext cx="7905014" cy="5281872"/>
            <a:chOff x="3785539" y="894484"/>
            <a:chExt cx="7905014" cy="5281872"/>
          </a:xfrm>
        </p:grpSpPr>
        <p:pic>
          <p:nvPicPr>
            <p:cNvPr id="20" name="그림 19">
              <a:extLst>
                <a:ext uri="{FF2B5EF4-FFF2-40B4-BE49-F238E27FC236}">
                  <a16:creationId xmlns:a16="http://schemas.microsoft.com/office/drawing/2014/main" id="{2F0E3B0B-826E-49FA-9EFD-CA8BB7CD9F65}"/>
                </a:ext>
              </a:extLst>
            </p:cNvPr>
            <p:cNvPicPr>
              <a:picLocks noChangeAspect="1"/>
            </p:cNvPicPr>
            <p:nvPr/>
          </p:nvPicPr>
          <p:blipFill rotWithShape="1">
            <a:blip r:embed="rId4"/>
            <a:srcRect r="9907"/>
            <a:stretch/>
          </p:blipFill>
          <p:spPr>
            <a:xfrm>
              <a:off x="6400539" y="1197033"/>
              <a:ext cx="4987897" cy="3394883"/>
            </a:xfrm>
            <a:prstGeom prst="rect">
              <a:avLst/>
            </a:prstGeom>
          </p:spPr>
        </p:pic>
        <p:pic>
          <p:nvPicPr>
            <p:cNvPr id="21" name="그림 20">
              <a:extLst>
                <a:ext uri="{FF2B5EF4-FFF2-40B4-BE49-F238E27FC236}">
                  <a16:creationId xmlns:a16="http://schemas.microsoft.com/office/drawing/2014/main" id="{744F8E0E-F359-4B18-AE70-1AF58A708FD7}"/>
                </a:ext>
              </a:extLst>
            </p:cNvPr>
            <p:cNvPicPr>
              <a:picLocks noChangeAspect="1"/>
            </p:cNvPicPr>
            <p:nvPr/>
          </p:nvPicPr>
          <p:blipFill>
            <a:blip r:embed="rId5"/>
            <a:stretch>
              <a:fillRect/>
            </a:stretch>
          </p:blipFill>
          <p:spPr>
            <a:xfrm>
              <a:off x="3922358" y="2851384"/>
              <a:ext cx="2105025" cy="1809750"/>
            </a:xfrm>
            <a:prstGeom prst="rect">
              <a:avLst/>
            </a:prstGeom>
          </p:spPr>
        </p:pic>
        <p:pic>
          <p:nvPicPr>
            <p:cNvPr id="22" name="그림 21">
              <a:extLst>
                <a:ext uri="{FF2B5EF4-FFF2-40B4-BE49-F238E27FC236}">
                  <a16:creationId xmlns:a16="http://schemas.microsoft.com/office/drawing/2014/main" id="{CBAAC3D4-AEC4-4A17-B841-AE8B850BA32E}"/>
                </a:ext>
              </a:extLst>
            </p:cNvPr>
            <p:cNvPicPr>
              <a:picLocks noChangeAspect="1"/>
            </p:cNvPicPr>
            <p:nvPr/>
          </p:nvPicPr>
          <p:blipFill>
            <a:blip r:embed="rId6"/>
            <a:stretch>
              <a:fillRect/>
            </a:stretch>
          </p:blipFill>
          <p:spPr>
            <a:xfrm>
              <a:off x="6400539" y="5379878"/>
              <a:ext cx="4163991" cy="658372"/>
            </a:xfrm>
            <a:prstGeom prst="rect">
              <a:avLst/>
            </a:prstGeom>
          </p:spPr>
        </p:pic>
        <p:sp>
          <p:nvSpPr>
            <p:cNvPr id="23" name="사각형: 둥근 모서리 22">
              <a:extLst>
                <a:ext uri="{FF2B5EF4-FFF2-40B4-BE49-F238E27FC236}">
                  <a16:creationId xmlns:a16="http://schemas.microsoft.com/office/drawing/2014/main" id="{09FF8DE1-8880-41D6-B76F-185CD35C0847}"/>
                </a:ext>
              </a:extLst>
            </p:cNvPr>
            <p:cNvSpPr/>
            <p:nvPr/>
          </p:nvSpPr>
          <p:spPr>
            <a:xfrm>
              <a:off x="3785539" y="2646510"/>
              <a:ext cx="2269375" cy="2219499"/>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사각형: 둥근 모서리 23">
              <a:extLst>
                <a:ext uri="{FF2B5EF4-FFF2-40B4-BE49-F238E27FC236}">
                  <a16:creationId xmlns:a16="http://schemas.microsoft.com/office/drawing/2014/main" id="{74E92564-39C9-4BA7-A0C2-B4EAAC642859}"/>
                </a:ext>
              </a:extLst>
            </p:cNvPr>
            <p:cNvSpPr/>
            <p:nvPr/>
          </p:nvSpPr>
          <p:spPr>
            <a:xfrm>
              <a:off x="6207792" y="894484"/>
              <a:ext cx="5482761" cy="5281872"/>
            </a:xfrm>
            <a:prstGeom prst="roundRect">
              <a:avLst>
                <a:gd name="adj" fmla="val 7751"/>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연결선: 꺾임 25">
              <a:extLst>
                <a:ext uri="{FF2B5EF4-FFF2-40B4-BE49-F238E27FC236}">
                  <a16:creationId xmlns:a16="http://schemas.microsoft.com/office/drawing/2014/main" id="{BF85BAFA-57F6-45F4-AB47-2E44A6ECEBED}"/>
                </a:ext>
              </a:extLst>
            </p:cNvPr>
            <p:cNvCxnSpPr>
              <a:stCxn id="20" idx="2"/>
              <a:endCxn id="23" idx="2"/>
            </p:cNvCxnSpPr>
            <p:nvPr/>
          </p:nvCxnSpPr>
          <p:spPr>
            <a:xfrm rot="5400000">
              <a:off x="6770312" y="2741832"/>
              <a:ext cx="274093" cy="3974261"/>
            </a:xfrm>
            <a:prstGeom prst="bentConnector3">
              <a:avLst>
                <a:gd name="adj1" fmla="val 18340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007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81B3973E-8747-437E-BD4A-7D4A437942BF}"/>
              </a:ext>
            </a:extLst>
          </p:cNvPr>
          <p:cNvSpPr>
            <a:spLocks noGrp="1"/>
          </p:cNvSpPr>
          <p:nvPr>
            <p:ph type="title"/>
          </p:nvPr>
        </p:nvSpPr>
        <p:spPr/>
        <p:txBody>
          <a:bodyPr>
            <a:normAutofit/>
          </a:bodyPr>
          <a:lstStyle/>
          <a:p>
            <a:r>
              <a:rPr lang="en-US" altLang="ko-KR"/>
              <a:t>Lecture 06</a:t>
            </a:r>
            <a:br>
              <a:rPr lang="en-US" altLang="ko-KR"/>
            </a:br>
            <a:br>
              <a:rPr lang="en-US" altLang="ko-KR"/>
            </a:br>
            <a:r>
              <a:rPr lang="ko-KR" altLang="en-US"/>
              <a:t>텍스트 처리를 위한 딥러닝 분류 모델</a:t>
            </a:r>
          </a:p>
        </p:txBody>
      </p:sp>
      <p:sp>
        <p:nvSpPr>
          <p:cNvPr id="2" name="슬라이드 번호 개체 틀 1">
            <a:extLst>
              <a:ext uri="{FF2B5EF4-FFF2-40B4-BE49-F238E27FC236}">
                <a16:creationId xmlns:a16="http://schemas.microsoft.com/office/drawing/2014/main" id="{7B4A107D-AD57-4BB1-8B14-8DC51D84260C}"/>
              </a:ext>
            </a:extLst>
          </p:cNvPr>
          <p:cNvSpPr>
            <a:spLocks noGrp="1"/>
          </p:cNvSpPr>
          <p:nvPr>
            <p:ph type="sldNum" sz="quarter" idx="4"/>
          </p:nvPr>
        </p:nvSpPr>
        <p:spPr/>
        <p:txBody>
          <a:bodyPr/>
          <a:lstStyle/>
          <a:p>
            <a:fld id="{634DECA5-6CD8-44AF-ACED-5DC73A540B1E}" type="slidenum">
              <a:rPr lang="ko-KR" altLang="en-US" smtClean="0"/>
              <a:pPr/>
              <a:t>63</a:t>
            </a:fld>
            <a:endParaRPr lang="ko-KR" altLang="en-US"/>
          </a:p>
        </p:txBody>
      </p:sp>
    </p:spTree>
    <p:extLst>
      <p:ext uri="{BB962C8B-B14F-4D97-AF65-F5344CB8AC3E}">
        <p14:creationId xmlns:p14="http://schemas.microsoft.com/office/powerpoint/2010/main" val="3684132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3F18EA67-C208-4557-8C0A-1247FE4049B4}"/>
              </a:ext>
            </a:extLst>
          </p:cNvPr>
          <p:cNvSpPr>
            <a:spLocks noGrp="1"/>
          </p:cNvSpPr>
          <p:nvPr>
            <p:ph type="sldNum" sz="quarter" idx="12"/>
          </p:nvPr>
        </p:nvSpPr>
        <p:spPr/>
        <p:txBody>
          <a:bodyPr/>
          <a:lstStyle/>
          <a:p>
            <a:fld id="{634DECA5-6CD8-44AF-ACED-5DC73A540B1E}" type="slidenum">
              <a:rPr lang="ko-KR" altLang="en-US" smtClean="0"/>
              <a:pPr/>
              <a:t>64</a:t>
            </a:fld>
            <a:endParaRPr lang="ko-KR" altLang="en-US"/>
          </a:p>
        </p:txBody>
      </p:sp>
      <p:sp>
        <p:nvSpPr>
          <p:cNvPr id="3" name="내용 개체 틀 2">
            <a:extLst>
              <a:ext uri="{FF2B5EF4-FFF2-40B4-BE49-F238E27FC236}">
                <a16:creationId xmlns:a16="http://schemas.microsoft.com/office/drawing/2014/main" id="{E6D29964-D0B1-48A5-B7E7-A10A5912F1DF}"/>
              </a:ext>
            </a:extLst>
          </p:cNvPr>
          <p:cNvSpPr>
            <a:spLocks noGrp="1"/>
          </p:cNvSpPr>
          <p:nvPr>
            <p:ph idx="4294967295"/>
          </p:nvPr>
        </p:nvSpPr>
        <p:spPr>
          <a:xfrm>
            <a:off x="389614" y="844331"/>
            <a:ext cx="11545294" cy="5301738"/>
          </a:xfrm>
        </p:spPr>
        <p:txBody>
          <a:bodyPr/>
          <a:lstStyle/>
          <a:p>
            <a:r>
              <a:rPr lang="ko-KR" altLang="en-US"/>
              <a:t>케라스을 이용한 분류 문제에서 이해할 사항</a:t>
            </a:r>
            <a:endParaRPr lang="en-US" altLang="ko-KR"/>
          </a:p>
          <a:p>
            <a:pPr lvl="1"/>
            <a:r>
              <a:rPr lang="ko-KR" altLang="en-US"/>
              <a:t>라벨의 개수 </a:t>
            </a:r>
            <a:r>
              <a:rPr lang="en-US" altLang="ko-KR"/>
              <a:t>(</a:t>
            </a:r>
            <a:r>
              <a:rPr lang="ko-KR" altLang="en-US"/>
              <a:t>분류 문제</a:t>
            </a:r>
            <a:r>
              <a:rPr lang="en-US" altLang="ko-KR"/>
              <a:t>)</a:t>
            </a:r>
          </a:p>
          <a:p>
            <a:pPr lvl="1"/>
            <a:r>
              <a:rPr lang="ko-KR" altLang="en-US"/>
              <a:t>데이터를 훈련</a:t>
            </a:r>
            <a:r>
              <a:rPr lang="en-US" altLang="ko-KR"/>
              <a:t>, </a:t>
            </a:r>
            <a:r>
              <a:rPr lang="ko-KR" altLang="en-US"/>
              <a:t>테스트</a:t>
            </a:r>
            <a:r>
              <a:rPr lang="en-US" altLang="ko-KR"/>
              <a:t>, </a:t>
            </a:r>
            <a:r>
              <a:rPr lang="ko-KR" altLang="en-US"/>
              <a:t>검증으로 나누기</a:t>
            </a:r>
            <a:endParaRPr lang="en-US" altLang="ko-KR"/>
          </a:p>
          <a:p>
            <a:pPr lvl="1"/>
            <a:r>
              <a:rPr lang="ko-KR" altLang="en-US"/>
              <a:t>모델을 어떻게 만들 것인지</a:t>
            </a:r>
            <a:endParaRPr lang="en-US" altLang="ko-KR"/>
          </a:p>
          <a:p>
            <a:pPr lvl="2"/>
            <a:r>
              <a:rPr lang="ko-KR" altLang="en-US"/>
              <a:t>베이스라인 모델은 입력 </a:t>
            </a:r>
            <a:r>
              <a:rPr lang="en-US" altLang="ko-KR"/>
              <a:t>1</a:t>
            </a:r>
            <a:r>
              <a:rPr lang="ko-KR" altLang="en-US"/>
              <a:t>개와 출력 </a:t>
            </a:r>
            <a:r>
              <a:rPr lang="en-US" altLang="ko-KR"/>
              <a:t>1</a:t>
            </a:r>
            <a:r>
              <a:rPr lang="ko-KR" altLang="en-US"/>
              <a:t>개 그리고 </a:t>
            </a:r>
            <a:r>
              <a:rPr lang="en-US" altLang="ko-KR"/>
              <a:t>1</a:t>
            </a:r>
            <a:r>
              <a:rPr lang="ko-KR" altLang="en-US"/>
              <a:t>개의 은닉층으로 구성</a:t>
            </a:r>
            <a:endParaRPr lang="en-US" altLang="ko-KR"/>
          </a:p>
          <a:p>
            <a:pPr lvl="2"/>
            <a:r>
              <a:rPr lang="ko-KR" altLang="en-US"/>
              <a:t>입력에 따라서 임베딩을 할 것인지</a:t>
            </a:r>
            <a:r>
              <a:rPr lang="en-US" altLang="ko-KR"/>
              <a:t>.</a:t>
            </a:r>
          </a:p>
          <a:p>
            <a:pPr lvl="2"/>
            <a:r>
              <a:rPr lang="ko-KR" altLang="en-US"/>
              <a:t>데이터에 따른 딥러닝 모델을 정하자</a:t>
            </a:r>
            <a:r>
              <a:rPr lang="en-US" altLang="ko-KR"/>
              <a:t>. (MLP/DNN, CNN, RNN, LSTM, GRU, Attention, Transformer)</a:t>
            </a:r>
          </a:p>
          <a:p>
            <a:pPr lvl="1"/>
            <a:r>
              <a:rPr lang="ko-KR" altLang="en-US"/>
              <a:t>모델 훈련과정의 파라미터는 디폴트 값사용</a:t>
            </a:r>
            <a:endParaRPr lang="en-US" altLang="ko-KR"/>
          </a:p>
          <a:p>
            <a:pPr lvl="1"/>
            <a:r>
              <a:rPr lang="ko-KR" altLang="en-US"/>
              <a:t>모델 훈련 이후 모델 테스트 과정</a:t>
            </a:r>
            <a:endParaRPr lang="en-US" altLang="ko-KR"/>
          </a:p>
          <a:p>
            <a:pPr lvl="1"/>
            <a:r>
              <a:rPr lang="ko-KR" altLang="en-US"/>
              <a:t>분석 결과 가시화 등 </a:t>
            </a:r>
            <a:endParaRPr lang="en-US" altLang="ko-KR"/>
          </a:p>
          <a:p>
            <a:pPr marL="971550" lvl="2" indent="0">
              <a:buNone/>
            </a:pPr>
            <a:endParaRPr lang="en-US" altLang="ko-KR"/>
          </a:p>
          <a:p>
            <a:pPr lvl="1"/>
            <a:endParaRPr lang="ko-KR" altLang="en-US"/>
          </a:p>
        </p:txBody>
      </p:sp>
      <p:sp>
        <p:nvSpPr>
          <p:cNvPr id="4" name="제목 3">
            <a:extLst>
              <a:ext uri="{FF2B5EF4-FFF2-40B4-BE49-F238E27FC236}">
                <a16:creationId xmlns:a16="http://schemas.microsoft.com/office/drawing/2014/main" id="{9C0D370B-A21B-40F8-94D4-2C348458BE28}"/>
              </a:ext>
            </a:extLst>
          </p:cNvPr>
          <p:cNvSpPr>
            <a:spLocks noGrp="1"/>
          </p:cNvSpPr>
          <p:nvPr>
            <p:ph type="title"/>
          </p:nvPr>
        </p:nvSpPr>
        <p:spPr/>
        <p:txBody>
          <a:bodyPr/>
          <a:lstStyle/>
          <a:p>
            <a:r>
              <a:rPr lang="ko-KR" altLang="en-US"/>
              <a:t>케라스를 이용해서 분류 문제를</a:t>
            </a:r>
          </a:p>
        </p:txBody>
      </p:sp>
    </p:spTree>
    <p:extLst>
      <p:ext uri="{BB962C8B-B14F-4D97-AF65-F5344CB8AC3E}">
        <p14:creationId xmlns:p14="http://schemas.microsoft.com/office/powerpoint/2010/main" val="2273801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D3BE5CAE-369B-4035-BA29-B7AD5DF82AFA}"/>
              </a:ext>
            </a:extLst>
          </p:cNvPr>
          <p:cNvSpPr>
            <a:spLocks noGrp="1"/>
          </p:cNvSpPr>
          <p:nvPr>
            <p:ph type="sldNum" sz="quarter" idx="12"/>
          </p:nvPr>
        </p:nvSpPr>
        <p:spPr/>
        <p:txBody>
          <a:bodyPr/>
          <a:lstStyle/>
          <a:p>
            <a:fld id="{634DECA5-6CD8-44AF-ACED-5DC73A540B1E}" type="slidenum">
              <a:rPr lang="ko-KR" altLang="en-US" smtClean="0"/>
              <a:pPr/>
              <a:t>65</a:t>
            </a:fld>
            <a:endParaRPr lang="ko-KR" altLang="en-US"/>
          </a:p>
        </p:txBody>
      </p:sp>
      <p:sp>
        <p:nvSpPr>
          <p:cNvPr id="3" name="제목 2">
            <a:extLst>
              <a:ext uri="{FF2B5EF4-FFF2-40B4-BE49-F238E27FC236}">
                <a16:creationId xmlns:a16="http://schemas.microsoft.com/office/drawing/2014/main" id="{EA53D903-6DBF-4F39-9539-E83B384DF867}"/>
              </a:ext>
            </a:extLst>
          </p:cNvPr>
          <p:cNvSpPr>
            <a:spLocks noGrp="1"/>
          </p:cNvSpPr>
          <p:nvPr>
            <p:ph type="title"/>
          </p:nvPr>
        </p:nvSpPr>
        <p:spPr>
          <a:xfrm>
            <a:off x="323353" y="11905"/>
            <a:ext cx="10204900" cy="681038"/>
          </a:xfrm>
        </p:spPr>
        <p:txBody>
          <a:bodyPr/>
          <a:lstStyle/>
          <a:p>
            <a:r>
              <a:rPr lang="ko-KR" altLang="en-US"/>
              <a:t>텍스트 임베딩과 신경망의 입출력 만드는 전략</a:t>
            </a:r>
          </a:p>
        </p:txBody>
      </p:sp>
      <p:grpSp>
        <p:nvGrpSpPr>
          <p:cNvPr id="191" name="그룹 190">
            <a:extLst>
              <a:ext uri="{FF2B5EF4-FFF2-40B4-BE49-F238E27FC236}">
                <a16:creationId xmlns:a16="http://schemas.microsoft.com/office/drawing/2014/main" id="{CE6EA56F-FA0D-4329-9BA3-3F91B83E127A}"/>
              </a:ext>
            </a:extLst>
          </p:cNvPr>
          <p:cNvGrpSpPr/>
          <p:nvPr/>
        </p:nvGrpSpPr>
        <p:grpSpPr>
          <a:xfrm>
            <a:off x="838272" y="969347"/>
            <a:ext cx="10569904" cy="4869478"/>
            <a:chOff x="838272" y="969347"/>
            <a:chExt cx="10569904" cy="4869478"/>
          </a:xfrm>
        </p:grpSpPr>
        <p:grpSp>
          <p:nvGrpSpPr>
            <p:cNvPr id="19" name="그룹 18">
              <a:extLst>
                <a:ext uri="{FF2B5EF4-FFF2-40B4-BE49-F238E27FC236}">
                  <a16:creationId xmlns:a16="http://schemas.microsoft.com/office/drawing/2014/main" id="{7053822F-42AB-49B2-AC60-1A30F890C1A9}"/>
                </a:ext>
              </a:extLst>
            </p:cNvPr>
            <p:cNvGrpSpPr/>
            <p:nvPr/>
          </p:nvGrpSpPr>
          <p:grpSpPr>
            <a:xfrm>
              <a:off x="2400300" y="1895475"/>
              <a:ext cx="3048000" cy="609600"/>
              <a:chOff x="1819275" y="3019425"/>
              <a:chExt cx="3048000" cy="609600"/>
            </a:xfrm>
          </p:grpSpPr>
          <p:sp>
            <p:nvSpPr>
              <p:cNvPr id="4" name="타원 3">
                <a:extLst>
                  <a:ext uri="{FF2B5EF4-FFF2-40B4-BE49-F238E27FC236}">
                    <a16:creationId xmlns:a16="http://schemas.microsoft.com/office/drawing/2014/main" id="{C5E8D8FD-BBEB-44F2-A1EF-FE67EAB4AC62}"/>
                  </a:ext>
                </a:extLst>
              </p:cNvPr>
              <p:cNvSpPr/>
              <p:nvPr/>
            </p:nvSpPr>
            <p:spPr>
              <a:xfrm>
                <a:off x="2085975" y="3118301"/>
                <a:ext cx="371475" cy="38100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0DECB8B2-D029-4A25-BA44-CCBC578E1671}"/>
                  </a:ext>
                </a:extLst>
              </p:cNvPr>
              <p:cNvSpPr/>
              <p:nvPr/>
            </p:nvSpPr>
            <p:spPr>
              <a:xfrm>
                <a:off x="2595563" y="3118301"/>
                <a:ext cx="371475" cy="38100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917516A5-A37B-44E6-85F9-29F0682C0936}"/>
                  </a:ext>
                </a:extLst>
              </p:cNvPr>
              <p:cNvSpPr/>
              <p:nvPr/>
            </p:nvSpPr>
            <p:spPr>
              <a:xfrm>
                <a:off x="4124323" y="3118301"/>
                <a:ext cx="371475" cy="38100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204AE4C1-6FA0-4D4F-A87D-3526E3C6725B}"/>
                  </a:ext>
                </a:extLst>
              </p:cNvPr>
              <p:cNvSpPr/>
              <p:nvPr/>
            </p:nvSpPr>
            <p:spPr>
              <a:xfrm>
                <a:off x="3614737" y="3118301"/>
                <a:ext cx="371475" cy="38100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7933D33E-68D0-4E94-B0DC-33DE140FE623}"/>
                  </a:ext>
                </a:extLst>
              </p:cNvPr>
              <p:cNvSpPr/>
              <p:nvPr/>
            </p:nvSpPr>
            <p:spPr>
              <a:xfrm>
                <a:off x="3105151" y="3118301"/>
                <a:ext cx="371475" cy="38100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모서리 17">
                <a:extLst>
                  <a:ext uri="{FF2B5EF4-FFF2-40B4-BE49-F238E27FC236}">
                    <a16:creationId xmlns:a16="http://schemas.microsoft.com/office/drawing/2014/main" id="{F30C81EE-4F34-45F3-AFF8-61D34D3ED1BE}"/>
                  </a:ext>
                </a:extLst>
              </p:cNvPr>
              <p:cNvSpPr/>
              <p:nvPr/>
            </p:nvSpPr>
            <p:spPr>
              <a:xfrm>
                <a:off x="1819275" y="3019425"/>
                <a:ext cx="3048000" cy="609600"/>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1" name="직선 화살표 연결선 20">
              <a:extLst>
                <a:ext uri="{FF2B5EF4-FFF2-40B4-BE49-F238E27FC236}">
                  <a16:creationId xmlns:a16="http://schemas.microsoft.com/office/drawing/2014/main" id="{C917CED8-0FBE-432E-B2C4-98FA926EB6A6}"/>
                </a:ext>
              </a:extLst>
            </p:cNvPr>
            <p:cNvCxnSpPr>
              <a:cxnSpLocks/>
              <a:stCxn id="4" idx="4"/>
              <a:endCxn id="31" idx="0"/>
            </p:cNvCxnSpPr>
            <p:nvPr/>
          </p:nvCxnSpPr>
          <p:spPr>
            <a:xfrm flipH="1">
              <a:off x="2852702" y="2375352"/>
              <a:ext cx="36" cy="796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그룹 32">
              <a:extLst>
                <a:ext uri="{FF2B5EF4-FFF2-40B4-BE49-F238E27FC236}">
                  <a16:creationId xmlns:a16="http://schemas.microsoft.com/office/drawing/2014/main" id="{391CCEB1-EC0B-41FA-BDA1-93835FF2D9B2}"/>
                </a:ext>
              </a:extLst>
            </p:cNvPr>
            <p:cNvGrpSpPr/>
            <p:nvPr/>
          </p:nvGrpSpPr>
          <p:grpSpPr>
            <a:xfrm>
              <a:off x="2667000" y="3171825"/>
              <a:ext cx="371403" cy="1743075"/>
              <a:chOff x="2667000" y="3171825"/>
              <a:chExt cx="371403" cy="1743075"/>
            </a:xfrm>
          </p:grpSpPr>
          <p:grpSp>
            <p:nvGrpSpPr>
              <p:cNvPr id="30" name="그룹 29">
                <a:extLst>
                  <a:ext uri="{FF2B5EF4-FFF2-40B4-BE49-F238E27FC236}">
                    <a16:creationId xmlns:a16="http://schemas.microsoft.com/office/drawing/2014/main" id="{FDF8BAE4-F917-4A2E-A295-6534CBC22153}"/>
                  </a:ext>
                </a:extLst>
              </p:cNvPr>
              <p:cNvGrpSpPr/>
              <p:nvPr/>
            </p:nvGrpSpPr>
            <p:grpSpPr>
              <a:xfrm>
                <a:off x="2776534" y="3295650"/>
                <a:ext cx="152388" cy="1492232"/>
                <a:chOff x="2776534" y="3295650"/>
                <a:chExt cx="152388" cy="1492232"/>
              </a:xfrm>
            </p:grpSpPr>
            <p:sp>
              <p:nvSpPr>
                <p:cNvPr id="22" name="타원 21">
                  <a:extLst>
                    <a:ext uri="{FF2B5EF4-FFF2-40B4-BE49-F238E27FC236}">
                      <a16:creationId xmlns:a16="http://schemas.microsoft.com/office/drawing/2014/main" id="{2E89D10B-77C5-4C22-A34F-C07F41C3145F}"/>
                    </a:ext>
                  </a:extLst>
                </p:cNvPr>
                <p:cNvSpPr/>
                <p:nvPr/>
              </p:nvSpPr>
              <p:spPr>
                <a:xfrm>
                  <a:off x="2776534" y="329565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27CD12C5-727B-49BE-8310-6B5781DE2AF6}"/>
                    </a:ext>
                  </a:extLst>
                </p:cNvPr>
                <p:cNvSpPr/>
                <p:nvPr/>
              </p:nvSpPr>
              <p:spPr>
                <a:xfrm>
                  <a:off x="2776534" y="348977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1024D657-D44B-470D-97E2-9A4F50DF668E}"/>
                    </a:ext>
                  </a:extLst>
                </p:cNvPr>
                <p:cNvSpPr/>
                <p:nvPr/>
              </p:nvSpPr>
              <p:spPr>
                <a:xfrm>
                  <a:off x="2776534" y="368390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a:extLst>
                    <a:ext uri="{FF2B5EF4-FFF2-40B4-BE49-F238E27FC236}">
                      <a16:creationId xmlns:a16="http://schemas.microsoft.com/office/drawing/2014/main" id="{0F6FEAD7-5812-4C10-94DD-47235EA536B6}"/>
                    </a:ext>
                  </a:extLst>
                </p:cNvPr>
                <p:cNvSpPr/>
                <p:nvPr/>
              </p:nvSpPr>
              <p:spPr>
                <a:xfrm>
                  <a:off x="2776534" y="3878028"/>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F41C814E-B34E-4452-8AD2-CE8FFF4F5BB5}"/>
                    </a:ext>
                  </a:extLst>
                </p:cNvPr>
                <p:cNvSpPr/>
                <p:nvPr/>
              </p:nvSpPr>
              <p:spPr>
                <a:xfrm>
                  <a:off x="2776534" y="4072154"/>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AFC7A02E-86EE-44C1-BA50-9032F836A90B}"/>
                    </a:ext>
                  </a:extLst>
                </p:cNvPr>
                <p:cNvSpPr/>
                <p:nvPr/>
              </p:nvSpPr>
              <p:spPr>
                <a:xfrm>
                  <a:off x="2776534" y="426628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EF95C950-92F7-423F-99D0-661222B45DB1}"/>
                    </a:ext>
                  </a:extLst>
                </p:cNvPr>
                <p:cNvSpPr/>
                <p:nvPr/>
              </p:nvSpPr>
              <p:spPr>
                <a:xfrm>
                  <a:off x="2776534" y="446040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21184E50-044C-43E2-B911-E7F1D6810536}"/>
                    </a:ext>
                  </a:extLst>
                </p:cNvPr>
                <p:cNvSpPr/>
                <p:nvPr/>
              </p:nvSpPr>
              <p:spPr>
                <a:xfrm>
                  <a:off x="2776534" y="465453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사각형: 둥근 모서리 30">
                <a:extLst>
                  <a:ext uri="{FF2B5EF4-FFF2-40B4-BE49-F238E27FC236}">
                    <a16:creationId xmlns:a16="http://schemas.microsoft.com/office/drawing/2014/main" id="{BCD475C3-D046-402B-AF75-61F5F8643801}"/>
                  </a:ext>
                </a:extLst>
              </p:cNvPr>
              <p:cNvSpPr/>
              <p:nvPr/>
            </p:nvSpPr>
            <p:spPr>
              <a:xfrm>
                <a:off x="2667000" y="3171825"/>
                <a:ext cx="371403" cy="1743075"/>
              </a:xfrm>
              <a:prstGeom prst="round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 name="그룹 33">
              <a:extLst>
                <a:ext uri="{FF2B5EF4-FFF2-40B4-BE49-F238E27FC236}">
                  <a16:creationId xmlns:a16="http://schemas.microsoft.com/office/drawing/2014/main" id="{F573F56B-FF45-4964-9320-082154B5CF62}"/>
                </a:ext>
              </a:extLst>
            </p:cNvPr>
            <p:cNvGrpSpPr/>
            <p:nvPr/>
          </p:nvGrpSpPr>
          <p:grpSpPr>
            <a:xfrm>
              <a:off x="3176660" y="3171825"/>
              <a:ext cx="371403" cy="1743075"/>
              <a:chOff x="2667000" y="3171825"/>
              <a:chExt cx="371403" cy="1743075"/>
            </a:xfrm>
          </p:grpSpPr>
          <p:grpSp>
            <p:nvGrpSpPr>
              <p:cNvPr id="35" name="그룹 34">
                <a:extLst>
                  <a:ext uri="{FF2B5EF4-FFF2-40B4-BE49-F238E27FC236}">
                    <a16:creationId xmlns:a16="http://schemas.microsoft.com/office/drawing/2014/main" id="{77C71A44-B018-494D-9B03-A5690CF45449}"/>
                  </a:ext>
                </a:extLst>
              </p:cNvPr>
              <p:cNvGrpSpPr/>
              <p:nvPr/>
            </p:nvGrpSpPr>
            <p:grpSpPr>
              <a:xfrm>
                <a:off x="2776534" y="3295650"/>
                <a:ext cx="152388" cy="1492232"/>
                <a:chOff x="2776534" y="3295650"/>
                <a:chExt cx="152388" cy="1492232"/>
              </a:xfrm>
            </p:grpSpPr>
            <p:sp>
              <p:nvSpPr>
                <p:cNvPr id="37" name="타원 36">
                  <a:extLst>
                    <a:ext uri="{FF2B5EF4-FFF2-40B4-BE49-F238E27FC236}">
                      <a16:creationId xmlns:a16="http://schemas.microsoft.com/office/drawing/2014/main" id="{A134CA62-945E-440E-A463-55DA6C0E1BF8}"/>
                    </a:ext>
                  </a:extLst>
                </p:cNvPr>
                <p:cNvSpPr/>
                <p:nvPr/>
              </p:nvSpPr>
              <p:spPr>
                <a:xfrm>
                  <a:off x="2776534" y="329565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A98D0716-D60F-4920-8F33-521DB9E11803}"/>
                    </a:ext>
                  </a:extLst>
                </p:cNvPr>
                <p:cNvSpPr/>
                <p:nvPr/>
              </p:nvSpPr>
              <p:spPr>
                <a:xfrm>
                  <a:off x="2776534" y="348977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3E34B557-443E-4C0F-BE53-0F5680733F4B}"/>
                    </a:ext>
                  </a:extLst>
                </p:cNvPr>
                <p:cNvSpPr/>
                <p:nvPr/>
              </p:nvSpPr>
              <p:spPr>
                <a:xfrm>
                  <a:off x="2776534" y="368390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F90EBCA0-9BAE-4AFF-9C37-2E6D1B82394F}"/>
                    </a:ext>
                  </a:extLst>
                </p:cNvPr>
                <p:cNvSpPr/>
                <p:nvPr/>
              </p:nvSpPr>
              <p:spPr>
                <a:xfrm>
                  <a:off x="2776534" y="3878028"/>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39B8D6BB-E27C-42A9-9714-08B24613A24C}"/>
                    </a:ext>
                  </a:extLst>
                </p:cNvPr>
                <p:cNvSpPr/>
                <p:nvPr/>
              </p:nvSpPr>
              <p:spPr>
                <a:xfrm>
                  <a:off x="2776534" y="4072154"/>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C8AAC439-2EC3-423A-B8FE-2CE161588875}"/>
                    </a:ext>
                  </a:extLst>
                </p:cNvPr>
                <p:cNvSpPr/>
                <p:nvPr/>
              </p:nvSpPr>
              <p:spPr>
                <a:xfrm>
                  <a:off x="2776534" y="426628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126E9106-B03D-4080-B9AE-FC30D0F3F8B0}"/>
                    </a:ext>
                  </a:extLst>
                </p:cNvPr>
                <p:cNvSpPr/>
                <p:nvPr/>
              </p:nvSpPr>
              <p:spPr>
                <a:xfrm>
                  <a:off x="2776534" y="446040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a16="http://schemas.microsoft.com/office/drawing/2014/main" id="{B3D6D67D-9370-4AD4-A65C-B411DBA0C004}"/>
                    </a:ext>
                  </a:extLst>
                </p:cNvPr>
                <p:cNvSpPr/>
                <p:nvPr/>
              </p:nvSpPr>
              <p:spPr>
                <a:xfrm>
                  <a:off x="2776534" y="465453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사각형: 둥근 모서리 35">
                <a:extLst>
                  <a:ext uri="{FF2B5EF4-FFF2-40B4-BE49-F238E27FC236}">
                    <a16:creationId xmlns:a16="http://schemas.microsoft.com/office/drawing/2014/main" id="{CBEAD709-8D3D-4D1C-9097-A2D882FB106F}"/>
                  </a:ext>
                </a:extLst>
              </p:cNvPr>
              <p:cNvSpPr/>
              <p:nvPr/>
            </p:nvSpPr>
            <p:spPr>
              <a:xfrm>
                <a:off x="2667000" y="3171825"/>
                <a:ext cx="371403" cy="1743075"/>
              </a:xfrm>
              <a:prstGeom prst="round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5" name="그룹 44">
              <a:extLst>
                <a:ext uri="{FF2B5EF4-FFF2-40B4-BE49-F238E27FC236}">
                  <a16:creationId xmlns:a16="http://schemas.microsoft.com/office/drawing/2014/main" id="{12A6996D-2845-4EF5-9801-09CC46DC2CB1}"/>
                </a:ext>
              </a:extLst>
            </p:cNvPr>
            <p:cNvGrpSpPr/>
            <p:nvPr/>
          </p:nvGrpSpPr>
          <p:grpSpPr>
            <a:xfrm>
              <a:off x="3682810" y="3181350"/>
              <a:ext cx="371403" cy="1743075"/>
              <a:chOff x="2667000" y="3171825"/>
              <a:chExt cx="371403" cy="1743075"/>
            </a:xfrm>
          </p:grpSpPr>
          <p:grpSp>
            <p:nvGrpSpPr>
              <p:cNvPr id="46" name="그룹 45">
                <a:extLst>
                  <a:ext uri="{FF2B5EF4-FFF2-40B4-BE49-F238E27FC236}">
                    <a16:creationId xmlns:a16="http://schemas.microsoft.com/office/drawing/2014/main" id="{399DC2D8-748E-41E8-A2C3-4ED8B1658F19}"/>
                  </a:ext>
                </a:extLst>
              </p:cNvPr>
              <p:cNvGrpSpPr/>
              <p:nvPr/>
            </p:nvGrpSpPr>
            <p:grpSpPr>
              <a:xfrm>
                <a:off x="2776534" y="3295650"/>
                <a:ext cx="152388" cy="1492232"/>
                <a:chOff x="2776534" y="3295650"/>
                <a:chExt cx="152388" cy="1492232"/>
              </a:xfrm>
            </p:grpSpPr>
            <p:sp>
              <p:nvSpPr>
                <p:cNvPr id="48" name="타원 47">
                  <a:extLst>
                    <a:ext uri="{FF2B5EF4-FFF2-40B4-BE49-F238E27FC236}">
                      <a16:creationId xmlns:a16="http://schemas.microsoft.com/office/drawing/2014/main" id="{D6DD6E43-028B-4DBC-A454-0C1534E0C9DD}"/>
                    </a:ext>
                  </a:extLst>
                </p:cNvPr>
                <p:cNvSpPr/>
                <p:nvPr/>
              </p:nvSpPr>
              <p:spPr>
                <a:xfrm>
                  <a:off x="2776534" y="329565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A57A37FC-1E23-41DB-9039-1DA8F998887A}"/>
                    </a:ext>
                  </a:extLst>
                </p:cNvPr>
                <p:cNvSpPr/>
                <p:nvPr/>
              </p:nvSpPr>
              <p:spPr>
                <a:xfrm>
                  <a:off x="2776534" y="348977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4A10A959-5606-4FDC-BBEA-068FA3664B54}"/>
                    </a:ext>
                  </a:extLst>
                </p:cNvPr>
                <p:cNvSpPr/>
                <p:nvPr/>
              </p:nvSpPr>
              <p:spPr>
                <a:xfrm>
                  <a:off x="2776534" y="368390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3F023A27-58B3-47BE-A965-5EB5EA838D1F}"/>
                    </a:ext>
                  </a:extLst>
                </p:cNvPr>
                <p:cNvSpPr/>
                <p:nvPr/>
              </p:nvSpPr>
              <p:spPr>
                <a:xfrm>
                  <a:off x="2776534" y="3878028"/>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FD6F1B90-855C-42D4-AA3A-B65B6CF7CB87}"/>
                    </a:ext>
                  </a:extLst>
                </p:cNvPr>
                <p:cNvSpPr/>
                <p:nvPr/>
              </p:nvSpPr>
              <p:spPr>
                <a:xfrm>
                  <a:off x="2776534" y="4072154"/>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6C4165D4-5713-41CB-8349-3326AF313F00}"/>
                    </a:ext>
                  </a:extLst>
                </p:cNvPr>
                <p:cNvSpPr/>
                <p:nvPr/>
              </p:nvSpPr>
              <p:spPr>
                <a:xfrm>
                  <a:off x="2776534" y="426628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2D1606B1-EA90-4E3F-8602-154E63766895}"/>
                    </a:ext>
                  </a:extLst>
                </p:cNvPr>
                <p:cNvSpPr/>
                <p:nvPr/>
              </p:nvSpPr>
              <p:spPr>
                <a:xfrm>
                  <a:off x="2776534" y="446040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6E9601D9-E79C-4B80-8495-DA5CB5987ED0}"/>
                    </a:ext>
                  </a:extLst>
                </p:cNvPr>
                <p:cNvSpPr/>
                <p:nvPr/>
              </p:nvSpPr>
              <p:spPr>
                <a:xfrm>
                  <a:off x="2776534" y="465453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7" name="사각형: 둥근 모서리 46">
                <a:extLst>
                  <a:ext uri="{FF2B5EF4-FFF2-40B4-BE49-F238E27FC236}">
                    <a16:creationId xmlns:a16="http://schemas.microsoft.com/office/drawing/2014/main" id="{FC9884B6-69B5-4174-87C5-CD3DD8BC11B8}"/>
                  </a:ext>
                </a:extLst>
              </p:cNvPr>
              <p:cNvSpPr/>
              <p:nvPr/>
            </p:nvSpPr>
            <p:spPr>
              <a:xfrm>
                <a:off x="2667000" y="3171825"/>
                <a:ext cx="371403" cy="1743075"/>
              </a:xfrm>
              <a:prstGeom prst="round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6" name="그룹 55">
              <a:extLst>
                <a:ext uri="{FF2B5EF4-FFF2-40B4-BE49-F238E27FC236}">
                  <a16:creationId xmlns:a16="http://schemas.microsoft.com/office/drawing/2014/main" id="{61D74810-9E10-4560-8C8E-27AA4CDF3B48}"/>
                </a:ext>
              </a:extLst>
            </p:cNvPr>
            <p:cNvGrpSpPr/>
            <p:nvPr/>
          </p:nvGrpSpPr>
          <p:grpSpPr>
            <a:xfrm>
              <a:off x="4198235" y="3171825"/>
              <a:ext cx="371403" cy="1743075"/>
              <a:chOff x="2667000" y="3171825"/>
              <a:chExt cx="371403" cy="1743075"/>
            </a:xfrm>
          </p:grpSpPr>
          <p:grpSp>
            <p:nvGrpSpPr>
              <p:cNvPr id="57" name="그룹 56">
                <a:extLst>
                  <a:ext uri="{FF2B5EF4-FFF2-40B4-BE49-F238E27FC236}">
                    <a16:creationId xmlns:a16="http://schemas.microsoft.com/office/drawing/2014/main" id="{37EDDD37-55F4-4DEF-8EDD-55544FC5A7AF}"/>
                  </a:ext>
                </a:extLst>
              </p:cNvPr>
              <p:cNvGrpSpPr/>
              <p:nvPr/>
            </p:nvGrpSpPr>
            <p:grpSpPr>
              <a:xfrm>
                <a:off x="2776534" y="3295650"/>
                <a:ext cx="152388" cy="1492232"/>
                <a:chOff x="2776534" y="3295650"/>
                <a:chExt cx="152388" cy="1492232"/>
              </a:xfrm>
            </p:grpSpPr>
            <p:sp>
              <p:nvSpPr>
                <p:cNvPr id="59" name="타원 58">
                  <a:extLst>
                    <a:ext uri="{FF2B5EF4-FFF2-40B4-BE49-F238E27FC236}">
                      <a16:creationId xmlns:a16="http://schemas.microsoft.com/office/drawing/2014/main" id="{F28A608A-6BC2-4284-B5DD-8A906DFDDBFD}"/>
                    </a:ext>
                  </a:extLst>
                </p:cNvPr>
                <p:cNvSpPr/>
                <p:nvPr/>
              </p:nvSpPr>
              <p:spPr>
                <a:xfrm>
                  <a:off x="2776534" y="329565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8C24AF3C-4A50-408F-A3D0-BDCE5A1B36BC}"/>
                    </a:ext>
                  </a:extLst>
                </p:cNvPr>
                <p:cNvSpPr/>
                <p:nvPr/>
              </p:nvSpPr>
              <p:spPr>
                <a:xfrm>
                  <a:off x="2776534" y="348977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28E7DD12-3351-4D13-89BF-FC4609A49225}"/>
                    </a:ext>
                  </a:extLst>
                </p:cNvPr>
                <p:cNvSpPr/>
                <p:nvPr/>
              </p:nvSpPr>
              <p:spPr>
                <a:xfrm>
                  <a:off x="2776534" y="368390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50AEC30B-CCEA-48BD-B358-D38629A1BB5C}"/>
                    </a:ext>
                  </a:extLst>
                </p:cNvPr>
                <p:cNvSpPr/>
                <p:nvPr/>
              </p:nvSpPr>
              <p:spPr>
                <a:xfrm>
                  <a:off x="2776534" y="3878028"/>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CB64583F-0842-4F08-B793-C063D7DC2438}"/>
                    </a:ext>
                  </a:extLst>
                </p:cNvPr>
                <p:cNvSpPr/>
                <p:nvPr/>
              </p:nvSpPr>
              <p:spPr>
                <a:xfrm>
                  <a:off x="2776534" y="4072154"/>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E4F7B7D7-9F4C-4512-BEE4-938B71E374FB}"/>
                    </a:ext>
                  </a:extLst>
                </p:cNvPr>
                <p:cNvSpPr/>
                <p:nvPr/>
              </p:nvSpPr>
              <p:spPr>
                <a:xfrm>
                  <a:off x="2776534" y="426628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id="{F845D900-625B-4A3C-81D9-546066859268}"/>
                    </a:ext>
                  </a:extLst>
                </p:cNvPr>
                <p:cNvSpPr/>
                <p:nvPr/>
              </p:nvSpPr>
              <p:spPr>
                <a:xfrm>
                  <a:off x="2776534" y="446040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id="{F6ED872A-DEAF-48FD-923A-826DE12D9AC6}"/>
                    </a:ext>
                  </a:extLst>
                </p:cNvPr>
                <p:cNvSpPr/>
                <p:nvPr/>
              </p:nvSpPr>
              <p:spPr>
                <a:xfrm>
                  <a:off x="2776534" y="465453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사각형: 둥근 모서리 57">
                <a:extLst>
                  <a:ext uri="{FF2B5EF4-FFF2-40B4-BE49-F238E27FC236}">
                    <a16:creationId xmlns:a16="http://schemas.microsoft.com/office/drawing/2014/main" id="{EA13CB21-71F8-460B-9435-724F2868F757}"/>
                  </a:ext>
                </a:extLst>
              </p:cNvPr>
              <p:cNvSpPr/>
              <p:nvPr/>
            </p:nvSpPr>
            <p:spPr>
              <a:xfrm>
                <a:off x="2667000" y="3171825"/>
                <a:ext cx="371403" cy="1743075"/>
              </a:xfrm>
              <a:prstGeom prst="round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7" name="그룹 66">
              <a:extLst>
                <a:ext uri="{FF2B5EF4-FFF2-40B4-BE49-F238E27FC236}">
                  <a16:creationId xmlns:a16="http://schemas.microsoft.com/office/drawing/2014/main" id="{E50AD0CC-96E8-467E-BCEF-030C999B07C4}"/>
                </a:ext>
              </a:extLst>
            </p:cNvPr>
            <p:cNvGrpSpPr/>
            <p:nvPr/>
          </p:nvGrpSpPr>
          <p:grpSpPr>
            <a:xfrm>
              <a:off x="4705348" y="3171825"/>
              <a:ext cx="371403" cy="1743075"/>
              <a:chOff x="2667000" y="3171825"/>
              <a:chExt cx="371403" cy="1743075"/>
            </a:xfrm>
          </p:grpSpPr>
          <p:grpSp>
            <p:nvGrpSpPr>
              <p:cNvPr id="68" name="그룹 67">
                <a:extLst>
                  <a:ext uri="{FF2B5EF4-FFF2-40B4-BE49-F238E27FC236}">
                    <a16:creationId xmlns:a16="http://schemas.microsoft.com/office/drawing/2014/main" id="{724D10F3-2F2F-488D-8638-3AA8A4404D77}"/>
                  </a:ext>
                </a:extLst>
              </p:cNvPr>
              <p:cNvGrpSpPr/>
              <p:nvPr/>
            </p:nvGrpSpPr>
            <p:grpSpPr>
              <a:xfrm>
                <a:off x="2776534" y="3295650"/>
                <a:ext cx="152388" cy="1492232"/>
                <a:chOff x="2776534" y="3295650"/>
                <a:chExt cx="152388" cy="1492232"/>
              </a:xfrm>
            </p:grpSpPr>
            <p:sp>
              <p:nvSpPr>
                <p:cNvPr id="70" name="타원 69">
                  <a:extLst>
                    <a:ext uri="{FF2B5EF4-FFF2-40B4-BE49-F238E27FC236}">
                      <a16:creationId xmlns:a16="http://schemas.microsoft.com/office/drawing/2014/main" id="{17009DB5-08EE-462A-AA1B-C5FB4963773A}"/>
                    </a:ext>
                  </a:extLst>
                </p:cNvPr>
                <p:cNvSpPr/>
                <p:nvPr/>
              </p:nvSpPr>
              <p:spPr>
                <a:xfrm>
                  <a:off x="2776534" y="329565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A4373301-FD4A-4096-9C00-980202B52DC8}"/>
                    </a:ext>
                  </a:extLst>
                </p:cNvPr>
                <p:cNvSpPr/>
                <p:nvPr/>
              </p:nvSpPr>
              <p:spPr>
                <a:xfrm>
                  <a:off x="2776534" y="348977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id="{115B0A40-6C37-4074-B878-426565A33BAB}"/>
                    </a:ext>
                  </a:extLst>
                </p:cNvPr>
                <p:cNvSpPr/>
                <p:nvPr/>
              </p:nvSpPr>
              <p:spPr>
                <a:xfrm>
                  <a:off x="2776534" y="368390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a16="http://schemas.microsoft.com/office/drawing/2014/main" id="{4689416E-019D-483C-A0A4-BAABB3AB3F08}"/>
                    </a:ext>
                  </a:extLst>
                </p:cNvPr>
                <p:cNvSpPr/>
                <p:nvPr/>
              </p:nvSpPr>
              <p:spPr>
                <a:xfrm>
                  <a:off x="2776534" y="3878028"/>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FED0C68B-51F9-4B4F-86CA-F2C012844680}"/>
                    </a:ext>
                  </a:extLst>
                </p:cNvPr>
                <p:cNvSpPr/>
                <p:nvPr/>
              </p:nvSpPr>
              <p:spPr>
                <a:xfrm>
                  <a:off x="2776534" y="4072154"/>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EAFBD069-22E1-4B6F-B982-BC826BC0323A}"/>
                    </a:ext>
                  </a:extLst>
                </p:cNvPr>
                <p:cNvSpPr/>
                <p:nvPr/>
              </p:nvSpPr>
              <p:spPr>
                <a:xfrm>
                  <a:off x="2776534" y="426628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a16="http://schemas.microsoft.com/office/drawing/2014/main" id="{8331047B-54A0-4A1C-8F5B-6D0695A3BFBB}"/>
                    </a:ext>
                  </a:extLst>
                </p:cNvPr>
                <p:cNvSpPr/>
                <p:nvPr/>
              </p:nvSpPr>
              <p:spPr>
                <a:xfrm>
                  <a:off x="2776534" y="446040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a16="http://schemas.microsoft.com/office/drawing/2014/main" id="{55B0F2C3-F934-4FA0-A041-A7503881906A}"/>
                    </a:ext>
                  </a:extLst>
                </p:cNvPr>
                <p:cNvSpPr/>
                <p:nvPr/>
              </p:nvSpPr>
              <p:spPr>
                <a:xfrm>
                  <a:off x="2776534" y="465453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사각형: 둥근 모서리 68">
                <a:extLst>
                  <a:ext uri="{FF2B5EF4-FFF2-40B4-BE49-F238E27FC236}">
                    <a16:creationId xmlns:a16="http://schemas.microsoft.com/office/drawing/2014/main" id="{97A7CFD5-6323-45C7-9E15-B34658B98018}"/>
                  </a:ext>
                </a:extLst>
              </p:cNvPr>
              <p:cNvSpPr/>
              <p:nvPr/>
            </p:nvSpPr>
            <p:spPr>
              <a:xfrm>
                <a:off x="2667000" y="3171825"/>
                <a:ext cx="371403" cy="1743075"/>
              </a:xfrm>
              <a:prstGeom prst="round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78" name="직선 화살표 연결선 77">
              <a:extLst>
                <a:ext uri="{FF2B5EF4-FFF2-40B4-BE49-F238E27FC236}">
                  <a16:creationId xmlns:a16="http://schemas.microsoft.com/office/drawing/2014/main" id="{3FD207A7-F5AC-4C90-A549-E4A8B76676B9}"/>
                </a:ext>
              </a:extLst>
            </p:cNvPr>
            <p:cNvCxnSpPr>
              <a:cxnSpLocks/>
              <a:stCxn id="12" idx="4"/>
              <a:endCxn id="36" idx="0"/>
            </p:cNvCxnSpPr>
            <p:nvPr/>
          </p:nvCxnSpPr>
          <p:spPr>
            <a:xfrm>
              <a:off x="3362326" y="2375352"/>
              <a:ext cx="36" cy="796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7021C9B8-F5DC-4251-A306-A4625DE34E2F}"/>
                </a:ext>
              </a:extLst>
            </p:cNvPr>
            <p:cNvCxnSpPr>
              <a:cxnSpLocks/>
              <a:stCxn id="15" idx="4"/>
              <a:endCxn id="47" idx="0"/>
            </p:cNvCxnSpPr>
            <p:nvPr/>
          </p:nvCxnSpPr>
          <p:spPr>
            <a:xfrm flipH="1">
              <a:off x="3868512" y="2375352"/>
              <a:ext cx="3402" cy="805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5886E0AC-D7A4-40D4-8FC7-4B6D69D0C970}"/>
                </a:ext>
              </a:extLst>
            </p:cNvPr>
            <p:cNvCxnSpPr>
              <a:cxnSpLocks/>
              <a:stCxn id="14" idx="4"/>
              <a:endCxn id="58" idx="0"/>
            </p:cNvCxnSpPr>
            <p:nvPr/>
          </p:nvCxnSpPr>
          <p:spPr>
            <a:xfrm>
              <a:off x="4381500" y="2375352"/>
              <a:ext cx="2437" cy="796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4607B11-3C2F-437A-8FB5-5AE571A934A0}"/>
                </a:ext>
              </a:extLst>
            </p:cNvPr>
            <p:cNvCxnSpPr>
              <a:cxnSpLocks/>
              <a:stCxn id="13" idx="4"/>
              <a:endCxn id="69" idx="0"/>
            </p:cNvCxnSpPr>
            <p:nvPr/>
          </p:nvCxnSpPr>
          <p:spPr>
            <a:xfrm flipH="1">
              <a:off x="4891050" y="2375352"/>
              <a:ext cx="36" cy="796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0C6E911-CA6A-462F-890F-2E288415308E}"/>
                </a:ext>
              </a:extLst>
            </p:cNvPr>
            <p:cNvSpPr txBox="1"/>
            <p:nvPr/>
          </p:nvSpPr>
          <p:spPr>
            <a:xfrm>
              <a:off x="838272" y="1994351"/>
              <a:ext cx="1426915" cy="523220"/>
            </a:xfrm>
            <a:prstGeom prst="rect">
              <a:avLst/>
            </a:prstGeom>
            <a:noFill/>
          </p:spPr>
          <p:txBody>
            <a:bodyPr wrap="square" rtlCol="0">
              <a:spAutoFit/>
            </a:bodyPr>
            <a:lstStyle/>
            <a:p>
              <a:r>
                <a:rPr lang="ko-KR" altLang="en-US" sz="1400">
                  <a:latin typeface="나눔스퀘어 Bold" panose="020B0600000101010101" pitchFamily="50" charset="-127"/>
                  <a:ea typeface="나눔스퀘어 Bold" panose="020B0600000101010101" pitchFamily="50" charset="-127"/>
                </a:rPr>
                <a:t>문장 </a:t>
              </a:r>
              <a:r>
                <a:rPr lang="en-US" altLang="ko-KR" sz="1400">
                  <a:latin typeface="나눔스퀘어 Bold" panose="020B0600000101010101" pitchFamily="50" charset="-127"/>
                  <a:ea typeface="나눔스퀘어 Bold" panose="020B0600000101010101" pitchFamily="50" charset="-127"/>
                </a:rPr>
                <a:t>1</a:t>
              </a:r>
              <a:r>
                <a:rPr lang="ko-KR" altLang="en-US" sz="1400">
                  <a:latin typeface="나눔스퀘어 Bold" panose="020B0600000101010101" pitchFamily="50" charset="-127"/>
                  <a:ea typeface="나눔스퀘어 Bold" panose="020B0600000101010101" pitchFamily="50" charset="-127"/>
                </a:rPr>
                <a:t>개 </a:t>
              </a:r>
              <a:r>
                <a:rPr lang="en-US" altLang="ko-KR" sz="1400">
                  <a:latin typeface="나눔스퀘어 Bold" panose="020B0600000101010101" pitchFamily="50" charset="-127"/>
                  <a:ea typeface="나눔스퀘어 Bold" panose="020B0600000101010101" pitchFamily="50" charset="-127"/>
                </a:rPr>
                <a:t>(5</a:t>
              </a:r>
              <a:r>
                <a:rPr lang="ko-KR" altLang="en-US" sz="1400">
                  <a:latin typeface="나눔스퀘어 Bold" panose="020B0600000101010101" pitchFamily="50" charset="-127"/>
                  <a:ea typeface="나눔스퀘어 Bold" panose="020B0600000101010101" pitchFamily="50" charset="-127"/>
                </a:rPr>
                <a:t>개로 </a:t>
              </a:r>
              <a:r>
                <a:rPr lang="en-US" altLang="ko-KR" sz="1400">
                  <a:latin typeface="나눔스퀘어 Bold" panose="020B0600000101010101" pitchFamily="50" charset="-127"/>
                  <a:ea typeface="나눔스퀘어 Bold" panose="020B0600000101010101" pitchFamily="50" charset="-127"/>
                </a:rPr>
                <a:t>padding)</a:t>
              </a:r>
              <a:endParaRPr lang="ko-KR" altLang="en-US" sz="1400">
                <a:latin typeface="나눔스퀘어 Bold" panose="020B0600000101010101" pitchFamily="50" charset="-127"/>
                <a:ea typeface="나눔스퀘어 Bold" panose="020B0600000101010101" pitchFamily="50" charset="-127"/>
              </a:endParaRPr>
            </a:p>
          </p:txBody>
        </p:sp>
        <p:sp>
          <p:nvSpPr>
            <p:cNvPr id="91" name="TextBox 90">
              <a:extLst>
                <a:ext uri="{FF2B5EF4-FFF2-40B4-BE49-F238E27FC236}">
                  <a16:creationId xmlns:a16="http://schemas.microsoft.com/office/drawing/2014/main" id="{891FE5D1-371D-47D9-A75B-C9DCC53B51BB}"/>
                </a:ext>
              </a:extLst>
            </p:cNvPr>
            <p:cNvSpPr txBox="1"/>
            <p:nvPr/>
          </p:nvSpPr>
          <p:spPr>
            <a:xfrm>
              <a:off x="1041610" y="3294032"/>
              <a:ext cx="1047082" cy="523220"/>
            </a:xfrm>
            <a:prstGeom prst="rect">
              <a:avLst/>
            </a:prstGeom>
            <a:noFill/>
          </p:spPr>
          <p:txBody>
            <a:bodyPr wrap="none" rtlCol="0">
              <a:spAutoFit/>
            </a:bodyPr>
            <a:lstStyle/>
            <a:p>
              <a:r>
                <a:rPr lang="ko-KR" altLang="en-US" sz="1400">
                  <a:latin typeface="나눔스퀘어 Bold" panose="020B0600000101010101" pitchFamily="50" charset="-127"/>
                  <a:ea typeface="나눔스퀘어 Bold" panose="020B0600000101010101" pitchFamily="50" charset="-127"/>
                </a:rPr>
                <a:t>임베딩 벡터</a:t>
              </a:r>
              <a:endParaRPr lang="en-US" altLang="ko-KR" sz="1400">
                <a:latin typeface="나눔스퀘어 Bold" panose="020B0600000101010101" pitchFamily="50" charset="-127"/>
                <a:ea typeface="나눔스퀘어 Bold" panose="020B0600000101010101" pitchFamily="50" charset="-127"/>
              </a:endParaRPr>
            </a:p>
            <a:p>
              <a:r>
                <a:rPr lang="en-US" altLang="ko-KR" sz="1400">
                  <a:latin typeface="나눔스퀘어 Bold" panose="020B0600000101010101" pitchFamily="50" charset="-127"/>
                  <a:ea typeface="나눔스퀘어 Bold" panose="020B0600000101010101" pitchFamily="50" charset="-127"/>
                </a:rPr>
                <a:t>(8</a:t>
              </a:r>
              <a:r>
                <a:rPr lang="ko-KR" altLang="en-US" sz="1400">
                  <a:latin typeface="나눔스퀘어 Bold" panose="020B0600000101010101" pitchFamily="50" charset="-127"/>
                  <a:ea typeface="나눔스퀘어 Bold" panose="020B0600000101010101" pitchFamily="50" charset="-127"/>
                </a:rPr>
                <a:t>차원</a:t>
              </a:r>
              <a:r>
                <a:rPr lang="en-US" altLang="ko-KR" sz="1400">
                  <a:latin typeface="나눔스퀘어 Bold" panose="020B0600000101010101" pitchFamily="50" charset="-127"/>
                  <a:ea typeface="나눔스퀘어 Bold" panose="020B0600000101010101" pitchFamily="50" charset="-127"/>
                </a:rPr>
                <a:t>)</a:t>
              </a:r>
              <a:endParaRPr lang="ko-KR" altLang="en-US" sz="1400">
                <a:latin typeface="나눔스퀘어 Bold" panose="020B0600000101010101" pitchFamily="50" charset="-127"/>
                <a:ea typeface="나눔스퀘어 Bold" panose="020B0600000101010101" pitchFamily="50" charset="-127"/>
              </a:endParaRPr>
            </a:p>
          </p:txBody>
        </p:sp>
        <p:sp>
          <p:nvSpPr>
            <p:cNvPr id="92" name="TextBox 91">
              <a:extLst>
                <a:ext uri="{FF2B5EF4-FFF2-40B4-BE49-F238E27FC236}">
                  <a16:creationId xmlns:a16="http://schemas.microsoft.com/office/drawing/2014/main" id="{3ED60B59-7B24-4360-A3A8-1849157EDA73}"/>
                </a:ext>
              </a:extLst>
            </p:cNvPr>
            <p:cNvSpPr txBox="1"/>
            <p:nvPr/>
          </p:nvSpPr>
          <p:spPr>
            <a:xfrm>
              <a:off x="1958188" y="1091684"/>
              <a:ext cx="3668312" cy="369332"/>
            </a:xfrm>
            <a:prstGeom prst="rect">
              <a:avLst/>
            </a:prstGeom>
            <a:noFill/>
          </p:spPr>
          <p:txBody>
            <a:bodyPr wrap="none" rtlCol="0">
              <a:spAutoFit/>
            </a:bodyPr>
            <a:lstStyle/>
            <a:p>
              <a:r>
                <a:rPr lang="en-US" altLang="ko-KR">
                  <a:solidFill>
                    <a:srgbClr val="C00000"/>
                  </a:solidFill>
                </a:rPr>
                <a:t>Embedding(voval_size,8,max_length)</a:t>
              </a:r>
              <a:endParaRPr lang="ko-KR" altLang="en-US">
                <a:solidFill>
                  <a:srgbClr val="C00000"/>
                </a:solidFill>
              </a:endParaRPr>
            </a:p>
          </p:txBody>
        </p:sp>
        <p:sp>
          <p:nvSpPr>
            <p:cNvPr id="95" name="TextBox 94">
              <a:extLst>
                <a:ext uri="{FF2B5EF4-FFF2-40B4-BE49-F238E27FC236}">
                  <a16:creationId xmlns:a16="http://schemas.microsoft.com/office/drawing/2014/main" id="{1907B919-FD9C-4B9E-9238-506EB6B93797}"/>
                </a:ext>
              </a:extLst>
            </p:cNvPr>
            <p:cNvSpPr txBox="1"/>
            <p:nvPr/>
          </p:nvSpPr>
          <p:spPr>
            <a:xfrm>
              <a:off x="6914070" y="969347"/>
              <a:ext cx="978281" cy="369332"/>
            </a:xfrm>
            <a:prstGeom prst="rect">
              <a:avLst/>
            </a:prstGeom>
            <a:noFill/>
          </p:spPr>
          <p:txBody>
            <a:bodyPr wrap="none" rtlCol="0">
              <a:spAutoFit/>
            </a:bodyPr>
            <a:lstStyle/>
            <a:p>
              <a:r>
                <a:rPr lang="en-US" altLang="ko-KR">
                  <a:solidFill>
                    <a:srgbClr val="C00000"/>
                  </a:solidFill>
                </a:rPr>
                <a:t>Flatten()</a:t>
              </a:r>
              <a:endParaRPr lang="ko-KR" altLang="en-US"/>
            </a:p>
          </p:txBody>
        </p:sp>
        <p:grpSp>
          <p:nvGrpSpPr>
            <p:cNvPr id="97" name="그룹 96">
              <a:extLst>
                <a:ext uri="{FF2B5EF4-FFF2-40B4-BE49-F238E27FC236}">
                  <a16:creationId xmlns:a16="http://schemas.microsoft.com/office/drawing/2014/main" id="{BCFBB6DF-8D04-4A7C-AFF9-6AC7A93EF008}"/>
                </a:ext>
              </a:extLst>
            </p:cNvPr>
            <p:cNvGrpSpPr/>
            <p:nvPr/>
          </p:nvGrpSpPr>
          <p:grpSpPr>
            <a:xfrm>
              <a:off x="7403211" y="1769858"/>
              <a:ext cx="152388" cy="1492232"/>
              <a:chOff x="2776534" y="3295650"/>
              <a:chExt cx="152388" cy="1492232"/>
            </a:xfrm>
          </p:grpSpPr>
          <p:sp>
            <p:nvSpPr>
              <p:cNvPr id="99" name="타원 98">
                <a:extLst>
                  <a:ext uri="{FF2B5EF4-FFF2-40B4-BE49-F238E27FC236}">
                    <a16:creationId xmlns:a16="http://schemas.microsoft.com/office/drawing/2014/main" id="{2C3E1FD8-1456-4E6F-B32A-1BF6F0E1FB54}"/>
                  </a:ext>
                </a:extLst>
              </p:cNvPr>
              <p:cNvSpPr/>
              <p:nvPr/>
            </p:nvSpPr>
            <p:spPr>
              <a:xfrm>
                <a:off x="2776534" y="329565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E26E1933-3970-4B9A-9535-5F235D71DFF8}"/>
                  </a:ext>
                </a:extLst>
              </p:cNvPr>
              <p:cNvSpPr/>
              <p:nvPr/>
            </p:nvSpPr>
            <p:spPr>
              <a:xfrm>
                <a:off x="2776534" y="348977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타원 100">
                <a:extLst>
                  <a:ext uri="{FF2B5EF4-FFF2-40B4-BE49-F238E27FC236}">
                    <a16:creationId xmlns:a16="http://schemas.microsoft.com/office/drawing/2014/main" id="{4860A89E-1E3D-422D-ACE5-481E5B251FD3}"/>
                  </a:ext>
                </a:extLst>
              </p:cNvPr>
              <p:cNvSpPr/>
              <p:nvPr/>
            </p:nvSpPr>
            <p:spPr>
              <a:xfrm>
                <a:off x="2776534" y="368390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타원 101">
                <a:extLst>
                  <a:ext uri="{FF2B5EF4-FFF2-40B4-BE49-F238E27FC236}">
                    <a16:creationId xmlns:a16="http://schemas.microsoft.com/office/drawing/2014/main" id="{8FE491BF-3BA8-49A4-A749-6F35CC68B664}"/>
                  </a:ext>
                </a:extLst>
              </p:cNvPr>
              <p:cNvSpPr/>
              <p:nvPr/>
            </p:nvSpPr>
            <p:spPr>
              <a:xfrm>
                <a:off x="2776534" y="3878028"/>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타원 102">
                <a:extLst>
                  <a:ext uri="{FF2B5EF4-FFF2-40B4-BE49-F238E27FC236}">
                    <a16:creationId xmlns:a16="http://schemas.microsoft.com/office/drawing/2014/main" id="{F5DA3B8C-B8CD-4860-9958-A8D09464BCB2}"/>
                  </a:ext>
                </a:extLst>
              </p:cNvPr>
              <p:cNvSpPr/>
              <p:nvPr/>
            </p:nvSpPr>
            <p:spPr>
              <a:xfrm>
                <a:off x="2776534" y="4072154"/>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타원 103">
                <a:extLst>
                  <a:ext uri="{FF2B5EF4-FFF2-40B4-BE49-F238E27FC236}">
                    <a16:creationId xmlns:a16="http://schemas.microsoft.com/office/drawing/2014/main" id="{601748B5-07BE-4ADA-9E18-CB4742A2E9B0}"/>
                  </a:ext>
                </a:extLst>
              </p:cNvPr>
              <p:cNvSpPr/>
              <p:nvPr/>
            </p:nvSpPr>
            <p:spPr>
              <a:xfrm>
                <a:off x="2776534" y="426628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104">
                <a:extLst>
                  <a:ext uri="{FF2B5EF4-FFF2-40B4-BE49-F238E27FC236}">
                    <a16:creationId xmlns:a16="http://schemas.microsoft.com/office/drawing/2014/main" id="{6FE91694-4F0A-49D8-82A7-6932C3D42B01}"/>
                  </a:ext>
                </a:extLst>
              </p:cNvPr>
              <p:cNvSpPr/>
              <p:nvPr/>
            </p:nvSpPr>
            <p:spPr>
              <a:xfrm>
                <a:off x="2776534" y="446040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105">
                <a:extLst>
                  <a:ext uri="{FF2B5EF4-FFF2-40B4-BE49-F238E27FC236}">
                    <a16:creationId xmlns:a16="http://schemas.microsoft.com/office/drawing/2014/main" id="{2382BEC4-C0CF-4807-8A00-9FA76BB251B9}"/>
                  </a:ext>
                </a:extLst>
              </p:cNvPr>
              <p:cNvSpPr/>
              <p:nvPr/>
            </p:nvSpPr>
            <p:spPr>
              <a:xfrm>
                <a:off x="2776534" y="465453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8" name="사각형: 둥근 모서리 97">
              <a:extLst>
                <a:ext uri="{FF2B5EF4-FFF2-40B4-BE49-F238E27FC236}">
                  <a16:creationId xmlns:a16="http://schemas.microsoft.com/office/drawing/2014/main" id="{ED42B06F-96D8-44F9-8A93-27277ABF0ECF}"/>
                </a:ext>
              </a:extLst>
            </p:cNvPr>
            <p:cNvSpPr/>
            <p:nvPr/>
          </p:nvSpPr>
          <p:spPr>
            <a:xfrm>
              <a:off x="7293829" y="1620408"/>
              <a:ext cx="371295" cy="4218417"/>
            </a:xfrm>
            <a:prstGeom prst="round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6" name="그룹 115">
              <a:extLst>
                <a:ext uri="{FF2B5EF4-FFF2-40B4-BE49-F238E27FC236}">
                  <a16:creationId xmlns:a16="http://schemas.microsoft.com/office/drawing/2014/main" id="{4B4AAC87-D77B-4C8F-8192-07F1C2082D4A}"/>
                </a:ext>
              </a:extLst>
            </p:cNvPr>
            <p:cNvGrpSpPr/>
            <p:nvPr/>
          </p:nvGrpSpPr>
          <p:grpSpPr>
            <a:xfrm>
              <a:off x="7403211" y="4215029"/>
              <a:ext cx="152388" cy="1492232"/>
              <a:chOff x="2776534" y="3295650"/>
              <a:chExt cx="152388" cy="1492232"/>
            </a:xfrm>
          </p:grpSpPr>
          <p:sp>
            <p:nvSpPr>
              <p:cNvPr id="117" name="타원 116">
                <a:extLst>
                  <a:ext uri="{FF2B5EF4-FFF2-40B4-BE49-F238E27FC236}">
                    <a16:creationId xmlns:a16="http://schemas.microsoft.com/office/drawing/2014/main" id="{058EE5CA-E546-4BD5-A92E-DFDB8B97CE50}"/>
                  </a:ext>
                </a:extLst>
              </p:cNvPr>
              <p:cNvSpPr/>
              <p:nvPr/>
            </p:nvSpPr>
            <p:spPr>
              <a:xfrm>
                <a:off x="2776534" y="329565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타원 117">
                <a:extLst>
                  <a:ext uri="{FF2B5EF4-FFF2-40B4-BE49-F238E27FC236}">
                    <a16:creationId xmlns:a16="http://schemas.microsoft.com/office/drawing/2014/main" id="{E51C2CA3-A6CF-4FA9-9B54-DE6F3FDC06AE}"/>
                  </a:ext>
                </a:extLst>
              </p:cNvPr>
              <p:cNvSpPr/>
              <p:nvPr/>
            </p:nvSpPr>
            <p:spPr>
              <a:xfrm>
                <a:off x="2776534" y="348977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타원 118">
                <a:extLst>
                  <a:ext uri="{FF2B5EF4-FFF2-40B4-BE49-F238E27FC236}">
                    <a16:creationId xmlns:a16="http://schemas.microsoft.com/office/drawing/2014/main" id="{070C5830-6EDD-426D-970C-BF8BE9AB771B}"/>
                  </a:ext>
                </a:extLst>
              </p:cNvPr>
              <p:cNvSpPr/>
              <p:nvPr/>
            </p:nvSpPr>
            <p:spPr>
              <a:xfrm>
                <a:off x="2776534" y="368390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타원 119">
                <a:extLst>
                  <a:ext uri="{FF2B5EF4-FFF2-40B4-BE49-F238E27FC236}">
                    <a16:creationId xmlns:a16="http://schemas.microsoft.com/office/drawing/2014/main" id="{4299686C-0228-4B19-9B8E-3DD4294B86C8}"/>
                  </a:ext>
                </a:extLst>
              </p:cNvPr>
              <p:cNvSpPr/>
              <p:nvPr/>
            </p:nvSpPr>
            <p:spPr>
              <a:xfrm>
                <a:off x="2776534" y="3878028"/>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타원 120">
                <a:extLst>
                  <a:ext uri="{FF2B5EF4-FFF2-40B4-BE49-F238E27FC236}">
                    <a16:creationId xmlns:a16="http://schemas.microsoft.com/office/drawing/2014/main" id="{FDA7BCA6-B4B2-49E4-8A30-92E9BA091E62}"/>
                  </a:ext>
                </a:extLst>
              </p:cNvPr>
              <p:cNvSpPr/>
              <p:nvPr/>
            </p:nvSpPr>
            <p:spPr>
              <a:xfrm>
                <a:off x="2776534" y="4072154"/>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타원 121">
                <a:extLst>
                  <a:ext uri="{FF2B5EF4-FFF2-40B4-BE49-F238E27FC236}">
                    <a16:creationId xmlns:a16="http://schemas.microsoft.com/office/drawing/2014/main" id="{3A364CE4-9900-4D85-B4DE-EA781ACB2502}"/>
                  </a:ext>
                </a:extLst>
              </p:cNvPr>
              <p:cNvSpPr/>
              <p:nvPr/>
            </p:nvSpPr>
            <p:spPr>
              <a:xfrm>
                <a:off x="2776534" y="4266280"/>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타원 122">
                <a:extLst>
                  <a:ext uri="{FF2B5EF4-FFF2-40B4-BE49-F238E27FC236}">
                    <a16:creationId xmlns:a16="http://schemas.microsoft.com/office/drawing/2014/main" id="{61422A61-C5DD-4F9B-9F81-1B9CF0C33CB3}"/>
                  </a:ext>
                </a:extLst>
              </p:cNvPr>
              <p:cNvSpPr/>
              <p:nvPr/>
            </p:nvSpPr>
            <p:spPr>
              <a:xfrm>
                <a:off x="2776534" y="4460406"/>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타원 123">
                <a:extLst>
                  <a:ext uri="{FF2B5EF4-FFF2-40B4-BE49-F238E27FC236}">
                    <a16:creationId xmlns:a16="http://schemas.microsoft.com/office/drawing/2014/main" id="{0DE11B96-FE26-4B6C-A95B-AD3F57C4A539}"/>
                  </a:ext>
                </a:extLst>
              </p:cNvPr>
              <p:cNvSpPr/>
              <p:nvPr/>
            </p:nvSpPr>
            <p:spPr>
              <a:xfrm>
                <a:off x="2776534" y="4654532"/>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5" name="화살표: 오른쪽 124">
              <a:extLst>
                <a:ext uri="{FF2B5EF4-FFF2-40B4-BE49-F238E27FC236}">
                  <a16:creationId xmlns:a16="http://schemas.microsoft.com/office/drawing/2014/main" id="{BA8B097A-84F0-47FF-AB44-D3FED350C670}"/>
                </a:ext>
              </a:extLst>
            </p:cNvPr>
            <p:cNvSpPr/>
            <p:nvPr/>
          </p:nvSpPr>
          <p:spPr>
            <a:xfrm>
              <a:off x="5653113" y="3489776"/>
              <a:ext cx="762054" cy="484632"/>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TextBox 125">
              <a:extLst>
                <a:ext uri="{FF2B5EF4-FFF2-40B4-BE49-F238E27FC236}">
                  <a16:creationId xmlns:a16="http://schemas.microsoft.com/office/drawing/2014/main" id="{9BE4FE91-B951-4A38-8422-C3A75F13F6CC}"/>
                </a:ext>
              </a:extLst>
            </p:cNvPr>
            <p:cNvSpPr txBox="1"/>
            <p:nvPr/>
          </p:nvSpPr>
          <p:spPr>
            <a:xfrm>
              <a:off x="6128847" y="2158110"/>
              <a:ext cx="987771" cy="954107"/>
            </a:xfrm>
            <a:prstGeom prst="rect">
              <a:avLst/>
            </a:prstGeom>
            <a:noFill/>
          </p:spPr>
          <p:txBody>
            <a:bodyPr wrap="none" rtlCol="0">
              <a:spAutoFit/>
            </a:bodyPr>
            <a:lstStyle/>
            <a:p>
              <a:r>
                <a:rPr lang="ko-KR" altLang="en-US" sz="1400">
                  <a:latin typeface="나눔스퀘어 Bold" panose="020B0600000101010101" pitchFamily="50" charset="-127"/>
                  <a:ea typeface="나눔스퀘어 Bold" panose="020B0600000101010101" pitchFamily="50" charset="-127"/>
                </a:rPr>
                <a:t>입력뉴런</a:t>
              </a:r>
              <a:endParaRPr lang="en-US" altLang="ko-KR" sz="1400">
                <a:latin typeface="나눔스퀘어 Bold" panose="020B0600000101010101" pitchFamily="50" charset="-127"/>
                <a:ea typeface="나눔스퀘어 Bold" panose="020B0600000101010101" pitchFamily="50" charset="-127"/>
              </a:endParaRPr>
            </a:p>
            <a:p>
              <a:endParaRPr lang="en-US" altLang="ko-KR" sz="1400">
                <a:latin typeface="나눔스퀘어 Bold" panose="020B0600000101010101" pitchFamily="50" charset="-127"/>
                <a:ea typeface="나눔스퀘어 Bold" panose="020B0600000101010101" pitchFamily="50" charset="-127"/>
              </a:endParaRPr>
            </a:p>
            <a:p>
              <a:r>
                <a:rPr lang="en-US" altLang="ko-KR" sz="1400">
                  <a:latin typeface="나눔스퀘어 Bold" panose="020B0600000101010101" pitchFamily="50" charset="-127"/>
                  <a:ea typeface="나눔스퀘어 Bold" panose="020B0600000101010101" pitchFamily="50" charset="-127"/>
                </a:rPr>
                <a:t>5x8=40</a:t>
              </a:r>
              <a:r>
                <a:rPr lang="ko-KR" altLang="en-US" sz="1400">
                  <a:latin typeface="나눔스퀘어 Bold" panose="020B0600000101010101" pitchFamily="50" charset="-127"/>
                  <a:ea typeface="나눔스퀘어 Bold" panose="020B0600000101010101" pitchFamily="50" charset="-127"/>
                </a:rPr>
                <a:t>개</a:t>
              </a:r>
              <a:endParaRPr lang="en-US" altLang="ko-KR" sz="1400">
                <a:latin typeface="나눔스퀘어 Bold" panose="020B0600000101010101" pitchFamily="50" charset="-127"/>
                <a:ea typeface="나눔스퀘어 Bold" panose="020B0600000101010101" pitchFamily="50" charset="-127"/>
              </a:endParaRPr>
            </a:p>
            <a:p>
              <a:endParaRPr lang="ko-KR" altLang="en-US" sz="1400">
                <a:latin typeface="나눔스퀘어 Bold" panose="020B0600000101010101" pitchFamily="50" charset="-127"/>
                <a:ea typeface="나눔스퀘어 Bold" panose="020B0600000101010101" pitchFamily="50" charset="-127"/>
              </a:endParaRPr>
            </a:p>
          </p:txBody>
        </p:sp>
        <p:sp>
          <p:nvSpPr>
            <p:cNvPr id="127" name="타원 126">
              <a:extLst>
                <a:ext uri="{FF2B5EF4-FFF2-40B4-BE49-F238E27FC236}">
                  <a16:creationId xmlns:a16="http://schemas.microsoft.com/office/drawing/2014/main" id="{F18FC89C-DDD4-4507-A569-C53752449A79}"/>
                </a:ext>
              </a:extLst>
            </p:cNvPr>
            <p:cNvSpPr/>
            <p:nvPr/>
          </p:nvSpPr>
          <p:spPr>
            <a:xfrm>
              <a:off x="9744116" y="3419475"/>
              <a:ext cx="152388" cy="133350"/>
            </a:xfrm>
            <a:prstGeom prst="ellipse">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8" name="직선 화살표 연결선 127">
              <a:extLst>
                <a:ext uri="{FF2B5EF4-FFF2-40B4-BE49-F238E27FC236}">
                  <a16:creationId xmlns:a16="http://schemas.microsoft.com/office/drawing/2014/main" id="{6570A201-D22C-46E2-9395-76E303126B99}"/>
                </a:ext>
              </a:extLst>
            </p:cNvPr>
            <p:cNvCxnSpPr>
              <a:cxnSpLocks/>
              <a:stCxn id="99" idx="5"/>
              <a:endCxn id="127" idx="2"/>
            </p:cNvCxnSpPr>
            <p:nvPr/>
          </p:nvCxnSpPr>
          <p:spPr>
            <a:xfrm>
              <a:off x="7533282" y="1883679"/>
              <a:ext cx="2210834" cy="160247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942638CC-E891-489F-AAD9-C8103E2EC537}"/>
                </a:ext>
              </a:extLst>
            </p:cNvPr>
            <p:cNvSpPr txBox="1"/>
            <p:nvPr/>
          </p:nvSpPr>
          <p:spPr>
            <a:xfrm>
              <a:off x="9230193" y="1011407"/>
              <a:ext cx="1027845" cy="369332"/>
            </a:xfrm>
            <a:prstGeom prst="rect">
              <a:avLst/>
            </a:prstGeom>
            <a:noFill/>
          </p:spPr>
          <p:txBody>
            <a:bodyPr wrap="none" rtlCol="0">
              <a:spAutoFit/>
            </a:bodyPr>
            <a:lstStyle/>
            <a:p>
              <a:r>
                <a:rPr lang="en-US" altLang="ko-KR">
                  <a:solidFill>
                    <a:srgbClr val="C00000"/>
                  </a:solidFill>
                </a:rPr>
                <a:t>Dense(1)</a:t>
              </a:r>
              <a:endParaRPr lang="ko-KR" altLang="en-US">
                <a:solidFill>
                  <a:srgbClr val="C00000"/>
                </a:solidFill>
              </a:endParaRPr>
            </a:p>
          </p:txBody>
        </p:sp>
        <p:cxnSp>
          <p:nvCxnSpPr>
            <p:cNvPr id="132" name="직선 화살표 연결선 131">
              <a:extLst>
                <a:ext uri="{FF2B5EF4-FFF2-40B4-BE49-F238E27FC236}">
                  <a16:creationId xmlns:a16="http://schemas.microsoft.com/office/drawing/2014/main" id="{B81247F3-4A8C-4880-A3F4-4AA2ABA41BA6}"/>
                </a:ext>
              </a:extLst>
            </p:cNvPr>
            <p:cNvCxnSpPr>
              <a:cxnSpLocks/>
              <a:stCxn id="101" idx="6"/>
              <a:endCxn id="127" idx="2"/>
            </p:cNvCxnSpPr>
            <p:nvPr/>
          </p:nvCxnSpPr>
          <p:spPr>
            <a:xfrm>
              <a:off x="7555599" y="2224785"/>
              <a:ext cx="2188517" cy="126136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8FB55A14-A2FF-4C2F-85B9-A468C14671AC}"/>
                </a:ext>
              </a:extLst>
            </p:cNvPr>
            <p:cNvCxnSpPr>
              <a:cxnSpLocks/>
              <a:stCxn id="117" idx="6"/>
              <a:endCxn id="127" idx="2"/>
            </p:cNvCxnSpPr>
            <p:nvPr/>
          </p:nvCxnSpPr>
          <p:spPr>
            <a:xfrm flipV="1">
              <a:off x="7555599" y="3486150"/>
              <a:ext cx="2188517" cy="79555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546ECA63-4827-4F0B-9671-8B8C37FFEFB5}"/>
                </a:ext>
              </a:extLst>
            </p:cNvPr>
            <p:cNvCxnSpPr>
              <a:cxnSpLocks/>
            </p:cNvCxnSpPr>
            <p:nvPr/>
          </p:nvCxnSpPr>
          <p:spPr>
            <a:xfrm flipV="1">
              <a:off x="7555599" y="3474352"/>
              <a:ext cx="2188517" cy="9896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2ACE0C57-4A27-449E-8A0F-7A93BCC44BCF}"/>
                </a:ext>
              </a:extLst>
            </p:cNvPr>
            <p:cNvCxnSpPr>
              <a:cxnSpLocks/>
              <a:stCxn id="119" idx="6"/>
              <a:endCxn id="127" idx="2"/>
            </p:cNvCxnSpPr>
            <p:nvPr/>
          </p:nvCxnSpPr>
          <p:spPr>
            <a:xfrm flipV="1">
              <a:off x="7555599" y="3486150"/>
              <a:ext cx="2188517" cy="118380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EE07FEEB-6E1A-4DD3-B010-2E50B55F5381}"/>
                </a:ext>
              </a:extLst>
            </p:cNvPr>
            <p:cNvCxnSpPr>
              <a:cxnSpLocks/>
              <a:stCxn id="120" idx="6"/>
              <a:endCxn id="127" idx="2"/>
            </p:cNvCxnSpPr>
            <p:nvPr/>
          </p:nvCxnSpPr>
          <p:spPr>
            <a:xfrm flipV="1">
              <a:off x="7555599" y="3486150"/>
              <a:ext cx="2188517" cy="137793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D8284BD1-BD9F-42C4-AE62-431D29F7510B}"/>
                </a:ext>
              </a:extLst>
            </p:cNvPr>
            <p:cNvCxnSpPr>
              <a:cxnSpLocks/>
              <a:stCxn id="121" idx="6"/>
              <a:endCxn id="127" idx="2"/>
            </p:cNvCxnSpPr>
            <p:nvPr/>
          </p:nvCxnSpPr>
          <p:spPr>
            <a:xfrm flipV="1">
              <a:off x="7555599" y="3486150"/>
              <a:ext cx="2188517" cy="15720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C1667149-7A6F-4691-A97B-A04BFB6C0F60}"/>
                </a:ext>
              </a:extLst>
            </p:cNvPr>
            <p:cNvCxnSpPr>
              <a:cxnSpLocks/>
              <a:stCxn id="122" idx="6"/>
              <a:endCxn id="127" idx="2"/>
            </p:cNvCxnSpPr>
            <p:nvPr/>
          </p:nvCxnSpPr>
          <p:spPr>
            <a:xfrm flipV="1">
              <a:off x="7555599" y="3486150"/>
              <a:ext cx="2188517" cy="176618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F2A0811-A873-41B8-B64E-46893E104F80}"/>
                </a:ext>
              </a:extLst>
            </p:cNvPr>
            <p:cNvCxnSpPr>
              <a:cxnSpLocks/>
              <a:stCxn id="123" idx="6"/>
              <a:endCxn id="127" idx="2"/>
            </p:cNvCxnSpPr>
            <p:nvPr/>
          </p:nvCxnSpPr>
          <p:spPr>
            <a:xfrm flipV="1">
              <a:off x="7555599" y="3486150"/>
              <a:ext cx="2188517" cy="196031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7CD7C30A-4C0D-4E86-8164-2DB7A9EE17AB}"/>
                </a:ext>
              </a:extLst>
            </p:cNvPr>
            <p:cNvCxnSpPr>
              <a:cxnSpLocks/>
              <a:stCxn id="124" idx="6"/>
              <a:endCxn id="127" idx="2"/>
            </p:cNvCxnSpPr>
            <p:nvPr/>
          </p:nvCxnSpPr>
          <p:spPr>
            <a:xfrm flipV="1">
              <a:off x="7555599" y="3486150"/>
              <a:ext cx="2188517" cy="215443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C51DF938-EB0E-49CE-B08D-61EAE5B81022}"/>
                </a:ext>
              </a:extLst>
            </p:cNvPr>
            <p:cNvCxnSpPr>
              <a:cxnSpLocks/>
              <a:stCxn id="100" idx="6"/>
              <a:endCxn id="127" idx="2"/>
            </p:cNvCxnSpPr>
            <p:nvPr/>
          </p:nvCxnSpPr>
          <p:spPr>
            <a:xfrm>
              <a:off x="7555599" y="2030659"/>
              <a:ext cx="2188517" cy="14554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DE80B0EC-D03A-4C51-B63F-37C45183B60A}"/>
                </a:ext>
              </a:extLst>
            </p:cNvPr>
            <p:cNvCxnSpPr>
              <a:cxnSpLocks/>
              <a:stCxn id="102" idx="6"/>
              <a:endCxn id="127" idx="2"/>
            </p:cNvCxnSpPr>
            <p:nvPr/>
          </p:nvCxnSpPr>
          <p:spPr>
            <a:xfrm>
              <a:off x="7555599" y="2418911"/>
              <a:ext cx="2188517" cy="106723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1DBB1D5-C331-43FE-9FE7-AA3B5EDC02D5}"/>
                </a:ext>
              </a:extLst>
            </p:cNvPr>
            <p:cNvCxnSpPr>
              <a:cxnSpLocks/>
              <a:stCxn id="104" idx="6"/>
              <a:endCxn id="127" idx="2"/>
            </p:cNvCxnSpPr>
            <p:nvPr/>
          </p:nvCxnSpPr>
          <p:spPr>
            <a:xfrm>
              <a:off x="7555599" y="2807163"/>
              <a:ext cx="2188517" cy="67898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a16="http://schemas.microsoft.com/office/drawing/2014/main" id="{3323790D-C221-4DBF-BA14-574B1253493E}"/>
                </a:ext>
              </a:extLst>
            </p:cNvPr>
            <p:cNvCxnSpPr>
              <a:cxnSpLocks/>
              <a:stCxn id="103" idx="6"/>
              <a:endCxn id="127" idx="2"/>
            </p:cNvCxnSpPr>
            <p:nvPr/>
          </p:nvCxnSpPr>
          <p:spPr>
            <a:xfrm>
              <a:off x="7555599" y="2613037"/>
              <a:ext cx="2188517" cy="8731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397BE5D2-B72B-455A-836B-2D8E44C3EAD4}"/>
                </a:ext>
              </a:extLst>
            </p:cNvPr>
            <p:cNvCxnSpPr>
              <a:cxnSpLocks/>
              <a:stCxn id="105" idx="6"/>
              <a:endCxn id="127" idx="2"/>
            </p:cNvCxnSpPr>
            <p:nvPr/>
          </p:nvCxnSpPr>
          <p:spPr>
            <a:xfrm>
              <a:off x="7555599" y="3001289"/>
              <a:ext cx="2188517" cy="48486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D82EADA4-AA42-46CB-9A8D-07B4C53CB920}"/>
                </a:ext>
              </a:extLst>
            </p:cNvPr>
            <p:cNvCxnSpPr>
              <a:cxnSpLocks/>
              <a:stCxn id="106" idx="6"/>
              <a:endCxn id="127" idx="2"/>
            </p:cNvCxnSpPr>
            <p:nvPr/>
          </p:nvCxnSpPr>
          <p:spPr>
            <a:xfrm>
              <a:off x="7555599" y="3195415"/>
              <a:ext cx="2188517" cy="29073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왼쪽 중괄호 185">
              <a:extLst>
                <a:ext uri="{FF2B5EF4-FFF2-40B4-BE49-F238E27FC236}">
                  <a16:creationId xmlns:a16="http://schemas.microsoft.com/office/drawing/2014/main" id="{A0B08A13-F6AE-4D97-87B2-116BF72FE7B9}"/>
                </a:ext>
              </a:extLst>
            </p:cNvPr>
            <p:cNvSpPr/>
            <p:nvPr/>
          </p:nvSpPr>
          <p:spPr>
            <a:xfrm>
              <a:off x="10389315" y="3039272"/>
              <a:ext cx="252152" cy="893756"/>
            </a:xfrm>
            <a:prstGeom prst="leftBrace">
              <a:avLst>
                <a:gd name="adj1" fmla="val 555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7" name="직사각형 186">
              <a:extLst>
                <a:ext uri="{FF2B5EF4-FFF2-40B4-BE49-F238E27FC236}">
                  <a16:creationId xmlns:a16="http://schemas.microsoft.com/office/drawing/2014/main" id="{302997AA-7E5A-4E06-921A-19F7C2FD4336}"/>
                </a:ext>
              </a:extLst>
            </p:cNvPr>
            <p:cNvSpPr/>
            <p:nvPr/>
          </p:nvSpPr>
          <p:spPr>
            <a:xfrm>
              <a:off x="10641467" y="2894826"/>
              <a:ext cx="660758" cy="276999"/>
            </a:xfrm>
            <a:prstGeom prst="rect">
              <a:avLst/>
            </a:prstGeom>
          </p:spPr>
          <p:txBody>
            <a:bodyPr wrap="none">
              <a:spAutoFit/>
            </a:bodyPr>
            <a:lstStyle/>
            <a:p>
              <a:r>
                <a:rPr lang="en-US" altLang="ko-KR" sz="1200">
                  <a:latin typeface="나눔스퀘어 Bold" panose="020B0600000101010101" pitchFamily="50" charset="-127"/>
                  <a:ea typeface="나눔스퀘어 Bold" panose="020B0600000101010101" pitchFamily="50" charset="-127"/>
                </a:rPr>
                <a:t>1(</a:t>
              </a:r>
              <a:r>
                <a:rPr lang="ko-KR" altLang="en-US" sz="1200">
                  <a:latin typeface="나눔스퀘어 Bold" panose="020B0600000101010101" pitchFamily="50" charset="-127"/>
                  <a:ea typeface="나눔스퀘어 Bold" panose="020B0600000101010101" pitchFamily="50" charset="-127"/>
                </a:rPr>
                <a:t>긍정</a:t>
              </a:r>
              <a:r>
                <a:rPr lang="en-US" altLang="ko-KR" sz="1200">
                  <a:latin typeface="나눔스퀘어 Bold" panose="020B0600000101010101" pitchFamily="50" charset="-127"/>
                  <a:ea typeface="나눔스퀘어 Bold" panose="020B0600000101010101" pitchFamily="50" charset="-127"/>
                </a:rPr>
                <a:t>)</a:t>
              </a:r>
              <a:endParaRPr lang="ko-KR" altLang="en-US" sz="1200"/>
            </a:p>
          </p:txBody>
        </p:sp>
        <p:sp>
          <p:nvSpPr>
            <p:cNvPr id="188" name="직사각형 187">
              <a:extLst>
                <a:ext uri="{FF2B5EF4-FFF2-40B4-BE49-F238E27FC236}">
                  <a16:creationId xmlns:a16="http://schemas.microsoft.com/office/drawing/2014/main" id="{0425F155-C07E-4AEB-AC1A-BD9D3A26120C}"/>
                </a:ext>
              </a:extLst>
            </p:cNvPr>
            <p:cNvSpPr/>
            <p:nvPr/>
          </p:nvSpPr>
          <p:spPr>
            <a:xfrm>
              <a:off x="10747418" y="3831756"/>
              <a:ext cx="660758" cy="276999"/>
            </a:xfrm>
            <a:prstGeom prst="rect">
              <a:avLst/>
            </a:prstGeom>
          </p:spPr>
          <p:txBody>
            <a:bodyPr wrap="none">
              <a:spAutoFit/>
            </a:bodyPr>
            <a:lstStyle/>
            <a:p>
              <a:r>
                <a:rPr lang="en-US" altLang="ko-KR" sz="1200">
                  <a:latin typeface="나눔스퀘어 Bold" panose="020B0600000101010101" pitchFamily="50" charset="-127"/>
                  <a:ea typeface="나눔스퀘어 Bold" panose="020B0600000101010101" pitchFamily="50" charset="-127"/>
                </a:rPr>
                <a:t>0(</a:t>
              </a:r>
              <a:r>
                <a:rPr lang="ko-KR" altLang="en-US" sz="1200">
                  <a:latin typeface="나눔스퀘어 Bold" panose="020B0600000101010101" pitchFamily="50" charset="-127"/>
                  <a:ea typeface="나눔스퀘어 Bold" panose="020B0600000101010101" pitchFamily="50" charset="-127"/>
                </a:rPr>
                <a:t>부정</a:t>
              </a:r>
              <a:r>
                <a:rPr lang="en-US" altLang="ko-KR" sz="1200">
                  <a:latin typeface="나눔스퀘어 Bold" panose="020B0600000101010101" pitchFamily="50" charset="-127"/>
                  <a:ea typeface="나눔스퀘어 Bold" panose="020B0600000101010101" pitchFamily="50" charset="-127"/>
                </a:rPr>
                <a:t>)</a:t>
              </a:r>
              <a:endParaRPr lang="ko-KR" altLang="en-US" sz="1200"/>
            </a:p>
          </p:txBody>
        </p:sp>
        <p:sp>
          <p:nvSpPr>
            <p:cNvPr id="190" name="TextBox 189">
              <a:extLst>
                <a:ext uri="{FF2B5EF4-FFF2-40B4-BE49-F238E27FC236}">
                  <a16:creationId xmlns:a16="http://schemas.microsoft.com/office/drawing/2014/main" id="{12355A46-0D27-43B6-98AC-136B6CAF1F66}"/>
                </a:ext>
              </a:extLst>
            </p:cNvPr>
            <p:cNvSpPr txBox="1"/>
            <p:nvPr/>
          </p:nvSpPr>
          <p:spPr>
            <a:xfrm>
              <a:off x="9510653" y="3791432"/>
              <a:ext cx="1074333" cy="369332"/>
            </a:xfrm>
            <a:prstGeom prst="rect">
              <a:avLst/>
            </a:prstGeom>
            <a:noFill/>
          </p:spPr>
          <p:txBody>
            <a:bodyPr wrap="none" rtlCol="0">
              <a:spAutoFit/>
            </a:bodyPr>
            <a:lstStyle/>
            <a:p>
              <a:r>
                <a:rPr lang="en-US" altLang="ko-KR">
                  <a:solidFill>
                    <a:srgbClr val="C00000"/>
                  </a:solidFill>
                </a:rPr>
                <a:t>Sigmoid()</a:t>
              </a:r>
              <a:endParaRPr lang="ko-KR" altLang="en-US">
                <a:solidFill>
                  <a:srgbClr val="C00000"/>
                </a:solidFill>
              </a:endParaRPr>
            </a:p>
          </p:txBody>
        </p:sp>
      </p:grpSp>
    </p:spTree>
    <p:extLst>
      <p:ext uri="{BB962C8B-B14F-4D97-AF65-F5344CB8AC3E}">
        <p14:creationId xmlns:p14="http://schemas.microsoft.com/office/powerpoint/2010/main" val="225159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D6F5BA3A-18B6-49B9-868C-A325D5463781}"/>
              </a:ext>
            </a:extLst>
          </p:cNvPr>
          <p:cNvSpPr>
            <a:spLocks noGrp="1"/>
          </p:cNvSpPr>
          <p:nvPr>
            <p:ph type="sldNum" sz="quarter" idx="12"/>
          </p:nvPr>
        </p:nvSpPr>
        <p:spPr/>
        <p:txBody>
          <a:bodyPr/>
          <a:lstStyle/>
          <a:p>
            <a:fld id="{634DECA5-6CD8-44AF-ACED-5DC73A540B1E}" type="slidenum">
              <a:rPr lang="ko-KR" altLang="en-US" smtClean="0"/>
              <a:pPr/>
              <a:t>66</a:t>
            </a:fld>
            <a:endParaRPr lang="ko-KR" altLang="en-US"/>
          </a:p>
        </p:txBody>
      </p:sp>
      <p:sp>
        <p:nvSpPr>
          <p:cNvPr id="5" name="제목 4">
            <a:extLst>
              <a:ext uri="{FF2B5EF4-FFF2-40B4-BE49-F238E27FC236}">
                <a16:creationId xmlns:a16="http://schemas.microsoft.com/office/drawing/2014/main" id="{CB81C446-0D43-4B63-A4CA-31FCE43C17F2}"/>
              </a:ext>
            </a:extLst>
          </p:cNvPr>
          <p:cNvSpPr>
            <a:spLocks noGrp="1"/>
          </p:cNvSpPr>
          <p:nvPr>
            <p:ph type="title"/>
          </p:nvPr>
        </p:nvSpPr>
        <p:spPr/>
        <p:txBody>
          <a:bodyPr>
            <a:normAutofit/>
          </a:bodyPr>
          <a:lstStyle/>
          <a:p>
            <a:r>
              <a:rPr lang="ko-KR" altLang="en-US"/>
              <a:t>실습 </a:t>
            </a:r>
            <a:r>
              <a:rPr lang="en-US" altLang="ko-KR"/>
              <a:t>: </a:t>
            </a:r>
            <a:r>
              <a:rPr lang="ko-KR" altLang="en-US"/>
              <a:t>코랩에서 </a:t>
            </a:r>
            <a:r>
              <a:rPr lang="en-US" altLang="ko-KR"/>
              <a:t>Keras</a:t>
            </a:r>
            <a:r>
              <a:rPr lang="ko-KR" altLang="en-US"/>
              <a:t>로 </a:t>
            </a:r>
            <a:r>
              <a:rPr lang="en-US" altLang="ko-KR"/>
              <a:t>MLP </a:t>
            </a:r>
            <a:r>
              <a:rPr lang="ko-KR" altLang="en-US"/>
              <a:t>신경망 구현하기</a:t>
            </a:r>
          </a:p>
        </p:txBody>
      </p:sp>
      <p:pic>
        <p:nvPicPr>
          <p:cNvPr id="6" name="그림 5">
            <a:extLst>
              <a:ext uri="{FF2B5EF4-FFF2-40B4-BE49-F238E27FC236}">
                <a16:creationId xmlns:a16="http://schemas.microsoft.com/office/drawing/2014/main" id="{A75AFB9A-22A2-4D9F-ACFE-FB05A317F0BB}"/>
              </a:ext>
            </a:extLst>
          </p:cNvPr>
          <p:cNvPicPr>
            <a:picLocks noChangeAspect="1"/>
          </p:cNvPicPr>
          <p:nvPr/>
        </p:nvPicPr>
        <p:blipFill rotWithShape="1">
          <a:blip r:embed="rId2"/>
          <a:srcRect r="5941"/>
          <a:stretch/>
        </p:blipFill>
        <p:spPr>
          <a:xfrm>
            <a:off x="309563" y="933450"/>
            <a:ext cx="6710363" cy="3162300"/>
          </a:xfrm>
          <a:prstGeom prst="rect">
            <a:avLst/>
          </a:prstGeom>
        </p:spPr>
      </p:pic>
      <p:pic>
        <p:nvPicPr>
          <p:cNvPr id="7" name="그림 6">
            <a:extLst>
              <a:ext uri="{FF2B5EF4-FFF2-40B4-BE49-F238E27FC236}">
                <a16:creationId xmlns:a16="http://schemas.microsoft.com/office/drawing/2014/main" id="{BBE0C207-F40C-44A6-9A58-F3F535461F0B}"/>
              </a:ext>
            </a:extLst>
          </p:cNvPr>
          <p:cNvPicPr>
            <a:picLocks noChangeAspect="1"/>
          </p:cNvPicPr>
          <p:nvPr/>
        </p:nvPicPr>
        <p:blipFill>
          <a:blip r:embed="rId3"/>
          <a:stretch>
            <a:fillRect/>
          </a:stretch>
        </p:blipFill>
        <p:spPr>
          <a:xfrm>
            <a:off x="7091362" y="990600"/>
            <a:ext cx="4562475" cy="3105150"/>
          </a:xfrm>
          <a:prstGeom prst="rect">
            <a:avLst/>
          </a:prstGeom>
        </p:spPr>
      </p:pic>
    </p:spTree>
    <p:extLst>
      <p:ext uri="{BB962C8B-B14F-4D97-AF65-F5344CB8AC3E}">
        <p14:creationId xmlns:p14="http://schemas.microsoft.com/office/powerpoint/2010/main" val="4216633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DD80060B-E301-4EFD-8040-3A78017BDAA5}"/>
              </a:ext>
            </a:extLst>
          </p:cNvPr>
          <p:cNvSpPr>
            <a:spLocks noGrp="1"/>
          </p:cNvSpPr>
          <p:nvPr>
            <p:ph type="sldNum" sz="quarter" idx="12"/>
          </p:nvPr>
        </p:nvSpPr>
        <p:spPr/>
        <p:txBody>
          <a:bodyPr/>
          <a:lstStyle/>
          <a:p>
            <a:fld id="{634DECA5-6CD8-44AF-ACED-5DC73A540B1E}" type="slidenum">
              <a:rPr lang="ko-KR" altLang="en-US" smtClean="0"/>
              <a:pPr/>
              <a:t>67</a:t>
            </a:fld>
            <a:endParaRPr lang="ko-KR" altLang="en-US"/>
          </a:p>
        </p:txBody>
      </p:sp>
      <p:sp>
        <p:nvSpPr>
          <p:cNvPr id="3" name="제목 2">
            <a:extLst>
              <a:ext uri="{FF2B5EF4-FFF2-40B4-BE49-F238E27FC236}">
                <a16:creationId xmlns:a16="http://schemas.microsoft.com/office/drawing/2014/main" id="{93130285-1758-461B-A6BA-9531C6B813C3}"/>
              </a:ext>
            </a:extLst>
          </p:cNvPr>
          <p:cNvSpPr>
            <a:spLocks noGrp="1"/>
          </p:cNvSpPr>
          <p:nvPr>
            <p:ph type="title"/>
          </p:nvPr>
        </p:nvSpPr>
        <p:spPr/>
        <p:txBody>
          <a:bodyPr/>
          <a:lstStyle/>
          <a:p>
            <a:r>
              <a:rPr lang="en-US" altLang="ko-KR"/>
              <a:t>Keras</a:t>
            </a:r>
            <a:r>
              <a:rPr lang="ko-KR" altLang="en-US"/>
              <a:t>로 </a:t>
            </a:r>
            <a:r>
              <a:rPr lang="en-US" altLang="ko-KR"/>
              <a:t>MLP </a:t>
            </a:r>
            <a:r>
              <a:rPr lang="ko-KR" altLang="en-US"/>
              <a:t>분류 모델 </a:t>
            </a:r>
          </a:p>
        </p:txBody>
      </p:sp>
      <p:pic>
        <p:nvPicPr>
          <p:cNvPr id="4" name="그림 3">
            <a:extLst>
              <a:ext uri="{FF2B5EF4-FFF2-40B4-BE49-F238E27FC236}">
                <a16:creationId xmlns:a16="http://schemas.microsoft.com/office/drawing/2014/main" id="{9D7B5914-9022-49E8-A022-54C25D776161}"/>
              </a:ext>
            </a:extLst>
          </p:cNvPr>
          <p:cNvPicPr>
            <a:picLocks noChangeAspect="1"/>
          </p:cNvPicPr>
          <p:nvPr/>
        </p:nvPicPr>
        <p:blipFill rotWithShape="1">
          <a:blip r:embed="rId2"/>
          <a:srcRect b="32994"/>
          <a:stretch/>
        </p:blipFill>
        <p:spPr>
          <a:xfrm>
            <a:off x="632396" y="1312069"/>
            <a:ext cx="8658225" cy="3771954"/>
          </a:xfrm>
          <a:prstGeom prst="rect">
            <a:avLst/>
          </a:prstGeom>
        </p:spPr>
      </p:pic>
      <p:pic>
        <p:nvPicPr>
          <p:cNvPr id="5" name="그림 4">
            <a:extLst>
              <a:ext uri="{FF2B5EF4-FFF2-40B4-BE49-F238E27FC236}">
                <a16:creationId xmlns:a16="http://schemas.microsoft.com/office/drawing/2014/main" id="{5747C3EB-0EE0-4243-80A4-85795C16A25E}"/>
              </a:ext>
            </a:extLst>
          </p:cNvPr>
          <p:cNvPicPr>
            <a:picLocks noChangeAspect="1"/>
          </p:cNvPicPr>
          <p:nvPr/>
        </p:nvPicPr>
        <p:blipFill rotWithShape="1">
          <a:blip r:embed="rId2"/>
          <a:srcRect t="67724" r="78732"/>
          <a:stretch/>
        </p:blipFill>
        <p:spPr>
          <a:xfrm>
            <a:off x="9718151" y="1914579"/>
            <a:ext cx="1841453" cy="1816893"/>
          </a:xfrm>
          <a:prstGeom prst="rect">
            <a:avLst/>
          </a:prstGeom>
        </p:spPr>
      </p:pic>
      <p:cxnSp>
        <p:nvCxnSpPr>
          <p:cNvPr id="7" name="연결선: 꺾임 6">
            <a:extLst>
              <a:ext uri="{FF2B5EF4-FFF2-40B4-BE49-F238E27FC236}">
                <a16:creationId xmlns:a16="http://schemas.microsoft.com/office/drawing/2014/main" id="{330DC1D8-37B1-4FD4-B1C2-0DDCA61EB409}"/>
              </a:ext>
            </a:extLst>
          </p:cNvPr>
          <p:cNvCxnSpPr>
            <a:stCxn id="4" idx="2"/>
            <a:endCxn id="5" idx="2"/>
          </p:cNvCxnSpPr>
          <p:nvPr/>
        </p:nvCxnSpPr>
        <p:spPr>
          <a:xfrm rot="5400000" flipH="1" flipV="1">
            <a:off x="7123917" y="1569063"/>
            <a:ext cx="1352551" cy="5677369"/>
          </a:xfrm>
          <a:prstGeom prst="bentConnector3">
            <a:avLst>
              <a:gd name="adj1" fmla="val -51408"/>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933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DD80060B-E301-4EFD-8040-3A78017BDAA5}"/>
              </a:ext>
            </a:extLst>
          </p:cNvPr>
          <p:cNvSpPr>
            <a:spLocks noGrp="1"/>
          </p:cNvSpPr>
          <p:nvPr>
            <p:ph type="sldNum" sz="quarter" idx="12"/>
          </p:nvPr>
        </p:nvSpPr>
        <p:spPr/>
        <p:txBody>
          <a:bodyPr/>
          <a:lstStyle/>
          <a:p>
            <a:fld id="{634DECA5-6CD8-44AF-ACED-5DC73A540B1E}" type="slidenum">
              <a:rPr lang="ko-KR" altLang="en-US" smtClean="0"/>
              <a:pPr/>
              <a:t>68</a:t>
            </a:fld>
            <a:endParaRPr lang="ko-KR" altLang="en-US"/>
          </a:p>
        </p:txBody>
      </p:sp>
      <p:sp>
        <p:nvSpPr>
          <p:cNvPr id="3" name="제목 2">
            <a:extLst>
              <a:ext uri="{FF2B5EF4-FFF2-40B4-BE49-F238E27FC236}">
                <a16:creationId xmlns:a16="http://schemas.microsoft.com/office/drawing/2014/main" id="{93130285-1758-461B-A6BA-9531C6B813C3}"/>
              </a:ext>
            </a:extLst>
          </p:cNvPr>
          <p:cNvSpPr>
            <a:spLocks noGrp="1"/>
          </p:cNvSpPr>
          <p:nvPr>
            <p:ph type="title"/>
          </p:nvPr>
        </p:nvSpPr>
        <p:spPr/>
        <p:txBody>
          <a:bodyPr/>
          <a:lstStyle/>
          <a:p>
            <a:r>
              <a:rPr lang="en-US" altLang="ko-KR"/>
              <a:t>Keras</a:t>
            </a:r>
            <a:r>
              <a:rPr lang="ko-KR" altLang="en-US"/>
              <a:t>로 </a:t>
            </a:r>
            <a:r>
              <a:rPr lang="en-US" altLang="ko-KR"/>
              <a:t>MLP </a:t>
            </a:r>
            <a:r>
              <a:rPr lang="ko-KR" altLang="en-US"/>
              <a:t>분류 모델 </a:t>
            </a:r>
          </a:p>
        </p:txBody>
      </p:sp>
      <p:pic>
        <p:nvPicPr>
          <p:cNvPr id="38" name="그림 37">
            <a:extLst>
              <a:ext uri="{FF2B5EF4-FFF2-40B4-BE49-F238E27FC236}">
                <a16:creationId xmlns:a16="http://schemas.microsoft.com/office/drawing/2014/main" id="{FA03C344-94C9-4D66-B071-089018E3961F}"/>
              </a:ext>
            </a:extLst>
          </p:cNvPr>
          <p:cNvPicPr>
            <a:picLocks noChangeAspect="1"/>
          </p:cNvPicPr>
          <p:nvPr/>
        </p:nvPicPr>
        <p:blipFill>
          <a:blip r:embed="rId2"/>
          <a:stretch>
            <a:fillRect/>
          </a:stretch>
        </p:blipFill>
        <p:spPr>
          <a:xfrm>
            <a:off x="638175" y="956126"/>
            <a:ext cx="10744200" cy="5200650"/>
          </a:xfrm>
          <a:prstGeom prst="rect">
            <a:avLst/>
          </a:prstGeom>
        </p:spPr>
      </p:pic>
    </p:spTree>
    <p:extLst>
      <p:ext uri="{BB962C8B-B14F-4D97-AF65-F5344CB8AC3E}">
        <p14:creationId xmlns:p14="http://schemas.microsoft.com/office/powerpoint/2010/main" val="607986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DD80060B-E301-4EFD-8040-3A78017BDAA5}"/>
              </a:ext>
            </a:extLst>
          </p:cNvPr>
          <p:cNvSpPr>
            <a:spLocks noGrp="1"/>
          </p:cNvSpPr>
          <p:nvPr>
            <p:ph type="sldNum" sz="quarter" idx="12"/>
          </p:nvPr>
        </p:nvSpPr>
        <p:spPr/>
        <p:txBody>
          <a:bodyPr/>
          <a:lstStyle/>
          <a:p>
            <a:fld id="{634DECA5-6CD8-44AF-ACED-5DC73A540B1E}" type="slidenum">
              <a:rPr lang="ko-KR" altLang="en-US" smtClean="0"/>
              <a:pPr/>
              <a:t>69</a:t>
            </a:fld>
            <a:endParaRPr lang="ko-KR" altLang="en-US"/>
          </a:p>
        </p:txBody>
      </p:sp>
      <p:sp>
        <p:nvSpPr>
          <p:cNvPr id="3" name="제목 2">
            <a:extLst>
              <a:ext uri="{FF2B5EF4-FFF2-40B4-BE49-F238E27FC236}">
                <a16:creationId xmlns:a16="http://schemas.microsoft.com/office/drawing/2014/main" id="{93130285-1758-461B-A6BA-9531C6B813C3}"/>
              </a:ext>
            </a:extLst>
          </p:cNvPr>
          <p:cNvSpPr>
            <a:spLocks noGrp="1"/>
          </p:cNvSpPr>
          <p:nvPr>
            <p:ph type="title"/>
          </p:nvPr>
        </p:nvSpPr>
        <p:spPr/>
        <p:txBody>
          <a:bodyPr/>
          <a:lstStyle/>
          <a:p>
            <a:r>
              <a:rPr lang="en-US" altLang="ko-KR"/>
              <a:t>Keras</a:t>
            </a:r>
            <a:r>
              <a:rPr lang="ko-KR" altLang="en-US"/>
              <a:t>로 </a:t>
            </a:r>
            <a:r>
              <a:rPr lang="en-US" altLang="ko-KR"/>
              <a:t>MLP </a:t>
            </a:r>
            <a:r>
              <a:rPr lang="ko-KR" altLang="en-US"/>
              <a:t>분류 모델 </a:t>
            </a:r>
          </a:p>
        </p:txBody>
      </p:sp>
      <p:pic>
        <p:nvPicPr>
          <p:cNvPr id="9" name="그림 8">
            <a:extLst>
              <a:ext uri="{FF2B5EF4-FFF2-40B4-BE49-F238E27FC236}">
                <a16:creationId xmlns:a16="http://schemas.microsoft.com/office/drawing/2014/main" id="{84B8D3DD-D782-4414-B36C-2412B4540228}"/>
              </a:ext>
            </a:extLst>
          </p:cNvPr>
          <p:cNvPicPr>
            <a:picLocks noChangeAspect="1"/>
          </p:cNvPicPr>
          <p:nvPr/>
        </p:nvPicPr>
        <p:blipFill>
          <a:blip r:embed="rId2"/>
          <a:stretch>
            <a:fillRect/>
          </a:stretch>
        </p:blipFill>
        <p:spPr>
          <a:xfrm>
            <a:off x="761502" y="827480"/>
            <a:ext cx="3886200" cy="1152525"/>
          </a:xfrm>
          <a:prstGeom prst="rect">
            <a:avLst/>
          </a:prstGeom>
        </p:spPr>
      </p:pic>
      <p:pic>
        <p:nvPicPr>
          <p:cNvPr id="10" name="그림 9">
            <a:extLst>
              <a:ext uri="{FF2B5EF4-FFF2-40B4-BE49-F238E27FC236}">
                <a16:creationId xmlns:a16="http://schemas.microsoft.com/office/drawing/2014/main" id="{1A090649-17A8-4E2D-A4BF-11073E5722D9}"/>
              </a:ext>
            </a:extLst>
          </p:cNvPr>
          <p:cNvPicPr>
            <a:picLocks noChangeAspect="1"/>
          </p:cNvPicPr>
          <p:nvPr/>
        </p:nvPicPr>
        <p:blipFill>
          <a:blip r:embed="rId3"/>
          <a:stretch>
            <a:fillRect/>
          </a:stretch>
        </p:blipFill>
        <p:spPr>
          <a:xfrm>
            <a:off x="440034" y="2075790"/>
            <a:ext cx="3448050" cy="2348340"/>
          </a:xfrm>
          <a:prstGeom prst="rect">
            <a:avLst/>
          </a:prstGeom>
        </p:spPr>
      </p:pic>
      <p:pic>
        <p:nvPicPr>
          <p:cNvPr id="12" name="그림 11">
            <a:extLst>
              <a:ext uri="{FF2B5EF4-FFF2-40B4-BE49-F238E27FC236}">
                <a16:creationId xmlns:a16="http://schemas.microsoft.com/office/drawing/2014/main" id="{32A0CA6B-C942-43D4-8E24-242EDC68B3D0}"/>
              </a:ext>
            </a:extLst>
          </p:cNvPr>
          <p:cNvPicPr>
            <a:picLocks noChangeAspect="1"/>
          </p:cNvPicPr>
          <p:nvPr/>
        </p:nvPicPr>
        <p:blipFill>
          <a:blip r:embed="rId4"/>
          <a:stretch>
            <a:fillRect/>
          </a:stretch>
        </p:blipFill>
        <p:spPr>
          <a:xfrm>
            <a:off x="5874047" y="2135823"/>
            <a:ext cx="3295650" cy="2345601"/>
          </a:xfrm>
          <a:prstGeom prst="rect">
            <a:avLst/>
          </a:prstGeom>
        </p:spPr>
      </p:pic>
      <p:pic>
        <p:nvPicPr>
          <p:cNvPr id="13" name="그림 12">
            <a:extLst>
              <a:ext uri="{FF2B5EF4-FFF2-40B4-BE49-F238E27FC236}">
                <a16:creationId xmlns:a16="http://schemas.microsoft.com/office/drawing/2014/main" id="{844A1DF9-F109-4B5C-81E7-3F33CF318F5F}"/>
              </a:ext>
            </a:extLst>
          </p:cNvPr>
          <p:cNvPicPr>
            <a:picLocks noChangeAspect="1"/>
          </p:cNvPicPr>
          <p:nvPr/>
        </p:nvPicPr>
        <p:blipFill rotWithShape="1">
          <a:blip r:embed="rId5"/>
          <a:srcRect r="549" b="53536"/>
          <a:stretch/>
        </p:blipFill>
        <p:spPr>
          <a:xfrm>
            <a:off x="761502" y="4656293"/>
            <a:ext cx="7129463" cy="840843"/>
          </a:xfrm>
          <a:prstGeom prst="rect">
            <a:avLst/>
          </a:prstGeom>
        </p:spPr>
      </p:pic>
      <p:pic>
        <p:nvPicPr>
          <p:cNvPr id="14" name="그림 13">
            <a:extLst>
              <a:ext uri="{FF2B5EF4-FFF2-40B4-BE49-F238E27FC236}">
                <a16:creationId xmlns:a16="http://schemas.microsoft.com/office/drawing/2014/main" id="{8A79662A-D182-4306-891D-D1EA29595097}"/>
              </a:ext>
            </a:extLst>
          </p:cNvPr>
          <p:cNvPicPr>
            <a:picLocks noChangeAspect="1"/>
          </p:cNvPicPr>
          <p:nvPr/>
        </p:nvPicPr>
        <p:blipFill rotWithShape="1">
          <a:blip r:embed="rId5"/>
          <a:srcRect t="47913" r="51951"/>
          <a:stretch/>
        </p:blipFill>
        <p:spPr>
          <a:xfrm>
            <a:off x="8257678" y="4634557"/>
            <a:ext cx="3295650" cy="901875"/>
          </a:xfrm>
          <a:prstGeom prst="rect">
            <a:avLst/>
          </a:prstGeom>
        </p:spPr>
      </p:pic>
      <p:cxnSp>
        <p:nvCxnSpPr>
          <p:cNvPr id="15" name="연결선: 꺾임 14">
            <a:extLst>
              <a:ext uri="{FF2B5EF4-FFF2-40B4-BE49-F238E27FC236}">
                <a16:creationId xmlns:a16="http://schemas.microsoft.com/office/drawing/2014/main" id="{5C1C4DB7-0217-482E-A7F1-E22B1441C5E7}"/>
              </a:ext>
            </a:extLst>
          </p:cNvPr>
          <p:cNvCxnSpPr>
            <a:cxnSpLocks/>
            <a:stCxn id="13" idx="3"/>
            <a:endCxn id="14" idx="1"/>
          </p:cNvCxnSpPr>
          <p:nvPr/>
        </p:nvCxnSpPr>
        <p:spPr>
          <a:xfrm>
            <a:off x="7890965" y="5076715"/>
            <a:ext cx="366713" cy="8780"/>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그림 35">
            <a:extLst>
              <a:ext uri="{FF2B5EF4-FFF2-40B4-BE49-F238E27FC236}">
                <a16:creationId xmlns:a16="http://schemas.microsoft.com/office/drawing/2014/main" id="{8BFAD55E-F087-4EC2-AFD1-CC125E7F4E0D}"/>
              </a:ext>
            </a:extLst>
          </p:cNvPr>
          <p:cNvPicPr>
            <a:picLocks noChangeAspect="1"/>
          </p:cNvPicPr>
          <p:nvPr/>
        </p:nvPicPr>
        <p:blipFill>
          <a:blip r:embed="rId6"/>
          <a:stretch>
            <a:fillRect/>
          </a:stretch>
        </p:blipFill>
        <p:spPr>
          <a:xfrm>
            <a:off x="5874047" y="827480"/>
            <a:ext cx="3924300" cy="1133475"/>
          </a:xfrm>
          <a:prstGeom prst="rect">
            <a:avLst/>
          </a:prstGeom>
        </p:spPr>
      </p:pic>
    </p:spTree>
    <p:extLst>
      <p:ext uri="{BB962C8B-B14F-4D97-AF65-F5344CB8AC3E}">
        <p14:creationId xmlns:p14="http://schemas.microsoft.com/office/powerpoint/2010/main" val="84483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FCDC8CC-8721-4D16-8E8F-D3A86B3D8079}"/>
              </a:ext>
            </a:extLst>
          </p:cNvPr>
          <p:cNvSpPr>
            <a:spLocks noGrp="1"/>
          </p:cNvSpPr>
          <p:nvPr>
            <p:ph type="sldNum" sz="quarter" idx="12"/>
          </p:nvPr>
        </p:nvSpPr>
        <p:spPr/>
        <p:txBody>
          <a:bodyPr/>
          <a:lstStyle/>
          <a:p>
            <a:fld id="{634DECA5-6CD8-44AF-ACED-5DC73A540B1E}" type="slidenum">
              <a:rPr lang="ko-KR" altLang="en-US" smtClean="0"/>
              <a:pPr/>
              <a:t>7</a:t>
            </a:fld>
            <a:endParaRPr lang="ko-KR" altLang="en-US"/>
          </a:p>
        </p:txBody>
      </p:sp>
      <p:sp>
        <p:nvSpPr>
          <p:cNvPr id="4" name="제목 3">
            <a:extLst>
              <a:ext uri="{FF2B5EF4-FFF2-40B4-BE49-F238E27FC236}">
                <a16:creationId xmlns:a16="http://schemas.microsoft.com/office/drawing/2014/main" id="{492D1325-3BE2-46BF-BDBD-6E8160937262}"/>
              </a:ext>
            </a:extLst>
          </p:cNvPr>
          <p:cNvSpPr>
            <a:spLocks noGrp="1"/>
          </p:cNvSpPr>
          <p:nvPr>
            <p:ph type="title"/>
          </p:nvPr>
        </p:nvSpPr>
        <p:spPr/>
        <p:txBody>
          <a:bodyPr>
            <a:normAutofit/>
          </a:bodyPr>
          <a:lstStyle/>
          <a:p>
            <a:r>
              <a:rPr lang="en-US" altLang="ko-KR"/>
              <a:t>NLP </a:t>
            </a:r>
            <a:r>
              <a:rPr lang="ko-KR" altLang="en-US"/>
              <a:t>모델들 </a:t>
            </a:r>
          </a:p>
        </p:txBody>
      </p:sp>
      <p:sp>
        <p:nvSpPr>
          <p:cNvPr id="3" name="내용 개체 틀 2">
            <a:extLst>
              <a:ext uri="{FF2B5EF4-FFF2-40B4-BE49-F238E27FC236}">
                <a16:creationId xmlns:a16="http://schemas.microsoft.com/office/drawing/2014/main" id="{3BE3E0F2-08BA-4CF5-92B0-04FC1F1660C8}"/>
              </a:ext>
            </a:extLst>
          </p:cNvPr>
          <p:cNvSpPr>
            <a:spLocks noGrp="1"/>
          </p:cNvSpPr>
          <p:nvPr>
            <p:ph idx="1"/>
          </p:nvPr>
        </p:nvSpPr>
        <p:spPr/>
        <p:txBody>
          <a:bodyPr/>
          <a:lstStyle/>
          <a:p>
            <a:r>
              <a:rPr lang="en-US" altLang="ko-KR" b="1" dirty="0"/>
              <a:t>Eliza</a:t>
            </a:r>
            <a:r>
              <a:rPr lang="ko-KR" altLang="en-US" dirty="0"/>
              <a:t>는 튜링 테스트를 해결하기 위해 </a:t>
            </a:r>
            <a:r>
              <a:rPr lang="en-US" altLang="ko-KR" dirty="0"/>
              <a:t>1960</a:t>
            </a:r>
            <a:r>
              <a:rPr lang="ko-KR" altLang="en-US" dirty="0"/>
              <a:t>년대 중반에 개발</a:t>
            </a:r>
            <a:endParaRPr lang="en-US" altLang="ko-KR" dirty="0"/>
          </a:p>
          <a:p>
            <a:r>
              <a:rPr lang="en-US" altLang="ko-KR" b="1" dirty="0"/>
              <a:t>Tay</a:t>
            </a:r>
            <a:r>
              <a:rPr lang="ko-KR" altLang="en-US" dirty="0"/>
              <a:t>는 </a:t>
            </a:r>
            <a:r>
              <a:rPr lang="en-US" altLang="ko-KR" dirty="0"/>
              <a:t>Microsoft</a:t>
            </a:r>
            <a:r>
              <a:rPr lang="ko-KR" altLang="en-US" dirty="0"/>
              <a:t>가 </a:t>
            </a:r>
            <a:r>
              <a:rPr lang="en-US" altLang="ko-KR" dirty="0"/>
              <a:t>2016</a:t>
            </a:r>
            <a:r>
              <a:rPr lang="ko-KR" altLang="en-US" dirty="0"/>
              <a:t>년에 출시한 </a:t>
            </a:r>
            <a:r>
              <a:rPr lang="ko-KR" altLang="en-US" dirty="0" err="1"/>
              <a:t>챗봇</a:t>
            </a:r>
            <a:endParaRPr lang="en-US" altLang="ko-KR" dirty="0"/>
          </a:p>
          <a:p>
            <a:r>
              <a:rPr lang="en-US" altLang="ko-KR" b="1" dirty="0"/>
              <a:t>BERT</a:t>
            </a:r>
            <a:r>
              <a:rPr lang="ko-KR" altLang="en-US" b="1" dirty="0"/>
              <a:t>는 </a:t>
            </a:r>
            <a:r>
              <a:rPr lang="ko-KR" altLang="en-US" dirty="0"/>
              <a:t>컨텍스트 </a:t>
            </a:r>
            <a:r>
              <a:rPr lang="ko-KR" altLang="en-US" dirty="0" err="1"/>
              <a:t>임베딩</a:t>
            </a:r>
            <a:r>
              <a:rPr lang="ko-KR" altLang="en-US" dirty="0"/>
              <a:t> 및 향상된 지식 표현을 제공 </a:t>
            </a:r>
            <a:endParaRPr lang="en-US" altLang="ko-KR" dirty="0"/>
          </a:p>
          <a:p>
            <a:pPr lvl="1"/>
            <a:r>
              <a:rPr lang="ko-KR" altLang="en-US" dirty="0" err="1"/>
              <a:t>딥러닝</a:t>
            </a:r>
            <a:r>
              <a:rPr lang="ko-KR" altLang="en-US" dirty="0"/>
              <a:t> </a:t>
            </a:r>
            <a:r>
              <a:rPr lang="en-US" altLang="ko-KR" dirty="0"/>
              <a:t>NLP </a:t>
            </a:r>
            <a:r>
              <a:rPr lang="ko-KR" altLang="en-US" dirty="0"/>
              <a:t>모델은 </a:t>
            </a:r>
            <a:r>
              <a:rPr lang="en-US" altLang="ko-KR" dirty="0" err="1"/>
              <a:t>ELMo</a:t>
            </a:r>
            <a:r>
              <a:rPr lang="en-US" altLang="ko-KR" dirty="0"/>
              <a:t>, BERT, Big BIRD, ERNIE, Grover, </a:t>
            </a:r>
            <a:r>
              <a:rPr lang="en-US" altLang="ko-KR" dirty="0" err="1"/>
              <a:t>RoBERTa</a:t>
            </a:r>
            <a:r>
              <a:rPr lang="ko-KR" altLang="en-US" dirty="0"/>
              <a:t>를 포함하여 </a:t>
            </a:r>
            <a:r>
              <a:rPr lang="en-US" altLang="ko-KR" dirty="0"/>
              <a:t>Muppet </a:t>
            </a:r>
            <a:r>
              <a:rPr lang="ko-KR" altLang="en-US" dirty="0"/>
              <a:t>캐릭터의 이름을 따서 명명</a:t>
            </a:r>
            <a:endParaRPr lang="en-US" altLang="ko-KR" dirty="0"/>
          </a:p>
          <a:p>
            <a:r>
              <a:rPr lang="en-US" altLang="ko-KR" b="1" dirty="0" err="1"/>
              <a:t>ChatGPT</a:t>
            </a:r>
            <a:r>
              <a:rPr lang="en-US" altLang="ko-KR" b="1" dirty="0"/>
              <a:t> (Generative Pre-Trained Transformer) ~ </a:t>
            </a:r>
            <a:r>
              <a:rPr lang="en-US" altLang="ko-KR" b="1" dirty="0" err="1"/>
              <a:t>OpenAI</a:t>
            </a:r>
            <a:r>
              <a:rPr lang="ko-KR" altLang="en-US" b="1" dirty="0"/>
              <a:t>가 </a:t>
            </a:r>
            <a:r>
              <a:rPr lang="en-US" altLang="ko-KR" b="1" dirty="0"/>
              <a:t>2022</a:t>
            </a:r>
            <a:r>
              <a:rPr lang="ko-KR" altLang="en-US" b="1" dirty="0"/>
              <a:t>년 개발 </a:t>
            </a:r>
            <a:endParaRPr lang="en-US" altLang="ko-KR" b="1" dirty="0"/>
          </a:p>
          <a:p>
            <a:pPr lvl="1"/>
            <a:r>
              <a:rPr lang="en-US" altLang="ko-KR" dirty="0"/>
              <a:t>GPT-4o LLM </a:t>
            </a:r>
            <a:r>
              <a:rPr lang="ko-KR" altLang="en-US" dirty="0"/>
              <a:t>최신 모델</a:t>
            </a:r>
            <a:endParaRPr lang="en-US" altLang="ko-KR" dirty="0"/>
          </a:p>
          <a:p>
            <a:r>
              <a:rPr lang="en-US" altLang="ko-KR" b="1" dirty="0" err="1"/>
              <a:t>LaMDA</a:t>
            </a:r>
            <a:r>
              <a:rPr lang="en-US" altLang="ko-KR" b="1" dirty="0"/>
              <a:t>(Language Model for Dialogue Applications)</a:t>
            </a:r>
          </a:p>
          <a:p>
            <a:pPr lvl="1"/>
            <a:r>
              <a:rPr lang="en-US" altLang="ko-KR" dirty="0"/>
              <a:t>Google</a:t>
            </a:r>
            <a:r>
              <a:rPr lang="ko-KR" altLang="en-US" dirty="0"/>
              <a:t>에서 개발한 대화형 </a:t>
            </a:r>
            <a:r>
              <a:rPr lang="ko-KR" altLang="en-US" dirty="0" err="1"/>
              <a:t>챗봇</a:t>
            </a:r>
            <a:endParaRPr lang="en-US" altLang="ko-KR" dirty="0"/>
          </a:p>
          <a:p>
            <a:r>
              <a:rPr lang="en-US" altLang="ko-KR" dirty="0" err="1"/>
              <a:t>DeepSeek</a:t>
            </a:r>
            <a:r>
              <a:rPr lang="en-US" altLang="ko-KR" dirty="0"/>
              <a:t> ~ 2025</a:t>
            </a:r>
            <a:r>
              <a:rPr lang="ko-KR" altLang="en-US" dirty="0"/>
              <a:t>년 </a:t>
            </a:r>
            <a:endParaRPr lang="en-US" altLang="ko-KR" dirty="0"/>
          </a:p>
          <a:p>
            <a:pPr lvl="1"/>
            <a:r>
              <a:rPr lang="en-US" altLang="ko-KR" b="1" dirty="0"/>
              <a:t>Hangzhou </a:t>
            </a:r>
            <a:r>
              <a:rPr lang="en-US" altLang="ko-KR" b="1" dirty="0" err="1"/>
              <a:t>DeepSeek</a:t>
            </a:r>
            <a:r>
              <a:rPr lang="en-US" altLang="ko-KR" b="1" dirty="0"/>
              <a:t> Artificial Intelligence Basic Technology Research Co., Ltd</a:t>
            </a:r>
            <a:r>
              <a:rPr lang="ko-KR" altLang="en-US" b="1" dirty="0"/>
              <a:t>에서 개발 </a:t>
            </a:r>
            <a:endParaRPr lang="en-US" altLang="ko-KR" dirty="0"/>
          </a:p>
        </p:txBody>
      </p:sp>
    </p:spTree>
    <p:extLst>
      <p:ext uri="{BB962C8B-B14F-4D97-AF65-F5344CB8AC3E}">
        <p14:creationId xmlns:p14="http://schemas.microsoft.com/office/powerpoint/2010/main" val="32532435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629E612B-47EF-4D65-93BB-DF29D8E9137F}"/>
              </a:ext>
            </a:extLst>
          </p:cNvPr>
          <p:cNvSpPr>
            <a:spLocks noGrp="1"/>
          </p:cNvSpPr>
          <p:nvPr>
            <p:ph type="sldNum" sz="quarter" idx="12"/>
          </p:nvPr>
        </p:nvSpPr>
        <p:spPr/>
        <p:txBody>
          <a:bodyPr/>
          <a:lstStyle/>
          <a:p>
            <a:fld id="{634DECA5-6CD8-44AF-ACED-5DC73A540B1E}" type="slidenum">
              <a:rPr lang="ko-KR" altLang="en-US" smtClean="0"/>
              <a:pPr/>
              <a:t>70</a:t>
            </a:fld>
            <a:endParaRPr lang="ko-KR" altLang="en-US"/>
          </a:p>
        </p:txBody>
      </p:sp>
      <p:sp>
        <p:nvSpPr>
          <p:cNvPr id="3" name="제목 2">
            <a:extLst>
              <a:ext uri="{FF2B5EF4-FFF2-40B4-BE49-F238E27FC236}">
                <a16:creationId xmlns:a16="http://schemas.microsoft.com/office/drawing/2014/main" id="{D524BA88-C97C-4A5F-8623-BAAF766003AA}"/>
              </a:ext>
            </a:extLst>
          </p:cNvPr>
          <p:cNvSpPr>
            <a:spLocks noGrp="1"/>
          </p:cNvSpPr>
          <p:nvPr>
            <p:ph type="title"/>
          </p:nvPr>
        </p:nvSpPr>
        <p:spPr/>
        <p:txBody>
          <a:bodyPr/>
          <a:lstStyle/>
          <a:p>
            <a:r>
              <a:rPr lang="ko-KR" altLang="en-US"/>
              <a:t>실습 해보기 </a:t>
            </a:r>
          </a:p>
        </p:txBody>
      </p:sp>
      <p:sp>
        <p:nvSpPr>
          <p:cNvPr id="4" name="내용 개체 틀 3">
            <a:extLst>
              <a:ext uri="{FF2B5EF4-FFF2-40B4-BE49-F238E27FC236}">
                <a16:creationId xmlns:a16="http://schemas.microsoft.com/office/drawing/2014/main" id="{D12B0D22-5629-4546-9331-BB1DF8316238}"/>
              </a:ext>
            </a:extLst>
          </p:cNvPr>
          <p:cNvSpPr>
            <a:spLocks noGrp="1"/>
          </p:cNvSpPr>
          <p:nvPr>
            <p:ph idx="1"/>
          </p:nvPr>
        </p:nvSpPr>
        <p:spPr/>
        <p:txBody>
          <a:bodyPr/>
          <a:lstStyle/>
          <a:p>
            <a:r>
              <a:rPr lang="ko-KR" altLang="en-US"/>
              <a:t>훈련과정의 입력 데이터를 크게 해보자 </a:t>
            </a:r>
            <a:endParaRPr lang="en-US" altLang="ko-KR"/>
          </a:p>
          <a:p>
            <a:pPr lvl="1"/>
            <a:r>
              <a:rPr lang="ko-KR" altLang="en-US"/>
              <a:t>문장 임베딩 길이를 변화해보자</a:t>
            </a:r>
            <a:r>
              <a:rPr lang="en-US" altLang="ko-KR"/>
              <a:t>.</a:t>
            </a:r>
          </a:p>
          <a:p>
            <a:pPr lvl="2"/>
            <a:r>
              <a:rPr lang="en-US" altLang="ko-KR"/>
              <a:t>pad_sequences</a:t>
            </a:r>
            <a:r>
              <a:rPr lang="ko-KR" altLang="en-US"/>
              <a:t>의 </a:t>
            </a:r>
            <a:r>
              <a:rPr lang="en-US" altLang="ko-KR"/>
              <a:t>maxlen=5</a:t>
            </a:r>
            <a:r>
              <a:rPr lang="ko-KR" altLang="en-US"/>
              <a:t>에서 다른 숫자로 </a:t>
            </a:r>
            <a:r>
              <a:rPr lang="en-US" altLang="ko-KR"/>
              <a:t>10, 20 </a:t>
            </a:r>
            <a:r>
              <a:rPr lang="ko-KR" altLang="en-US"/>
              <a:t>등 </a:t>
            </a:r>
            <a:endParaRPr lang="en-US" altLang="ko-KR"/>
          </a:p>
          <a:p>
            <a:pPr lvl="1"/>
            <a:r>
              <a:rPr lang="ko-KR" altLang="en-US"/>
              <a:t>각 단어의 임베딩 차원을 증가해보자</a:t>
            </a:r>
            <a:r>
              <a:rPr lang="en-US" altLang="ko-KR"/>
              <a:t>. </a:t>
            </a:r>
          </a:p>
          <a:p>
            <a:pPr lvl="2"/>
            <a:r>
              <a:rPr lang="en-US" altLang="ko-KR"/>
              <a:t>Embedding</a:t>
            </a:r>
            <a:r>
              <a:rPr lang="ko-KR" altLang="en-US"/>
              <a:t>의 차원 </a:t>
            </a:r>
            <a:r>
              <a:rPr lang="en-US" altLang="ko-KR"/>
              <a:t>8</a:t>
            </a:r>
            <a:r>
              <a:rPr lang="ko-KR" altLang="en-US"/>
              <a:t>에서 </a:t>
            </a:r>
            <a:r>
              <a:rPr lang="en-US" altLang="ko-KR"/>
              <a:t>10, 20 </a:t>
            </a:r>
            <a:r>
              <a:rPr lang="ko-KR" altLang="en-US"/>
              <a:t>등 </a:t>
            </a:r>
            <a:endParaRPr lang="en-US" altLang="ko-KR"/>
          </a:p>
          <a:p>
            <a:r>
              <a:rPr lang="ko-KR" altLang="en-US"/>
              <a:t>딥러닝 </a:t>
            </a:r>
            <a:r>
              <a:rPr lang="en-US" altLang="ko-KR"/>
              <a:t>MLP </a:t>
            </a:r>
            <a:r>
              <a:rPr lang="ko-KR" altLang="en-US"/>
              <a:t>모델의 분류 층을 증가시켜보다</a:t>
            </a:r>
            <a:r>
              <a:rPr lang="en-US" altLang="ko-KR"/>
              <a:t>. </a:t>
            </a:r>
          </a:p>
          <a:p>
            <a:pPr lvl="1"/>
            <a:r>
              <a:rPr lang="en-US" altLang="ko-KR"/>
              <a:t>model.add(Dense(16, activation='relu'))</a:t>
            </a:r>
          </a:p>
          <a:p>
            <a:endParaRPr lang="ko-KR" altLang="en-US"/>
          </a:p>
        </p:txBody>
      </p:sp>
      <p:pic>
        <p:nvPicPr>
          <p:cNvPr id="5" name="그림 4">
            <a:extLst>
              <a:ext uri="{FF2B5EF4-FFF2-40B4-BE49-F238E27FC236}">
                <a16:creationId xmlns:a16="http://schemas.microsoft.com/office/drawing/2014/main" id="{F527AE70-643C-4484-9386-1747D661AAC1}"/>
              </a:ext>
            </a:extLst>
          </p:cNvPr>
          <p:cNvPicPr>
            <a:picLocks noChangeAspect="1"/>
          </p:cNvPicPr>
          <p:nvPr/>
        </p:nvPicPr>
        <p:blipFill>
          <a:blip r:embed="rId2"/>
          <a:stretch>
            <a:fillRect/>
          </a:stretch>
        </p:blipFill>
        <p:spPr>
          <a:xfrm>
            <a:off x="1763164" y="3249237"/>
            <a:ext cx="6038850" cy="1257300"/>
          </a:xfrm>
          <a:prstGeom prst="rect">
            <a:avLst/>
          </a:prstGeom>
        </p:spPr>
      </p:pic>
    </p:spTree>
    <p:extLst>
      <p:ext uri="{BB962C8B-B14F-4D97-AF65-F5344CB8AC3E}">
        <p14:creationId xmlns:p14="http://schemas.microsoft.com/office/powerpoint/2010/main" val="32789656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B4DC8A-A12D-426A-A204-82040D9C3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2007"/>
            <a:ext cx="12192000" cy="6205993"/>
          </a:xfrm>
          <a:prstGeom prst="rect">
            <a:avLst/>
          </a:prstGeom>
        </p:spPr>
      </p:pic>
      <p:grpSp>
        <p:nvGrpSpPr>
          <p:cNvPr id="2" name="그룹 1">
            <a:extLst>
              <a:ext uri="{FF2B5EF4-FFF2-40B4-BE49-F238E27FC236}">
                <a16:creationId xmlns:a16="http://schemas.microsoft.com/office/drawing/2014/main" id="{894155C4-45FD-4A78-B5E9-F5C96196987F}"/>
              </a:ext>
            </a:extLst>
          </p:cNvPr>
          <p:cNvGrpSpPr/>
          <p:nvPr/>
        </p:nvGrpSpPr>
        <p:grpSpPr>
          <a:xfrm>
            <a:off x="2462254" y="888355"/>
            <a:ext cx="9144000" cy="2396934"/>
            <a:chOff x="1524000" y="188640"/>
            <a:chExt cx="9144000" cy="2396934"/>
          </a:xfrm>
        </p:grpSpPr>
        <p:cxnSp>
          <p:nvCxnSpPr>
            <p:cNvPr id="15" name="직선 연결선 14"/>
            <p:cNvCxnSpPr/>
            <p:nvPr/>
          </p:nvCxnSpPr>
          <p:spPr>
            <a:xfrm>
              <a:off x="9408368" y="2187791"/>
              <a:ext cx="1259632" cy="1"/>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6" name="직선 연결선 15"/>
            <p:cNvCxnSpPr/>
            <p:nvPr/>
          </p:nvCxnSpPr>
          <p:spPr>
            <a:xfrm>
              <a:off x="1524000" y="1062787"/>
              <a:ext cx="5471592" cy="0"/>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1524000" y="323416"/>
              <a:ext cx="2369559" cy="646331"/>
            </a:xfrm>
            <a:prstGeom prst="rect">
              <a:avLst/>
            </a:prstGeom>
            <a:noFill/>
          </p:spPr>
          <p:txBody>
            <a:bodyPr wrap="none" rtlCol="0">
              <a:spAutoFit/>
            </a:bodyPr>
            <a:lstStyle/>
            <a:p>
              <a:pPr defTabSz="914400" latinLnBrk="1">
                <a:defRPr/>
              </a:pPr>
              <a:r>
                <a:rPr lang="ko-KR" altLang="en-US" sz="3600">
                  <a:solidFill>
                    <a:srgbClr val="4472C4">
                      <a:lumMod val="75000"/>
                    </a:srgbClr>
                  </a:solidFill>
                  <a:latin typeface="12롯데마트드림Bold" panose="02020603020101020101" pitchFamily="18" charset="-127"/>
                  <a:ea typeface="12롯데마트드림Bold" panose="02020603020101020101" pitchFamily="18" charset="-127"/>
                </a:rPr>
                <a:t>감사합니다</a:t>
              </a:r>
              <a:r>
                <a:rPr lang="en-US" altLang="ko-KR" sz="3600">
                  <a:solidFill>
                    <a:srgbClr val="4472C4">
                      <a:lumMod val="75000"/>
                    </a:srgbClr>
                  </a:solidFill>
                  <a:latin typeface="12롯데마트드림Bold" panose="02020603020101020101" pitchFamily="18" charset="-127"/>
                  <a:ea typeface="12롯데마트드림Bold" panose="02020603020101020101" pitchFamily="18" charset="-127"/>
                </a:rPr>
                <a:t>.</a:t>
              </a:r>
              <a:endParaRPr lang="ko-KR" altLang="en-US" sz="3600" dirty="0">
                <a:solidFill>
                  <a:srgbClr val="4472C4">
                    <a:lumMod val="75000"/>
                  </a:srgbClr>
                </a:solidFill>
                <a:latin typeface="12롯데마트드림Bold" panose="02020603020101020101" pitchFamily="18" charset="-127"/>
                <a:ea typeface="12롯데마트드림Bold" panose="02020603020101020101" pitchFamily="18" charset="-127"/>
              </a:endParaRPr>
            </a:p>
          </p:txBody>
        </p:sp>
        <p:sp>
          <p:nvSpPr>
            <p:cNvPr id="18" name="TextBox 17"/>
            <p:cNvSpPr txBox="1"/>
            <p:nvPr/>
          </p:nvSpPr>
          <p:spPr>
            <a:xfrm>
              <a:off x="4299449" y="1062789"/>
              <a:ext cx="2700546" cy="584775"/>
            </a:xfrm>
            <a:prstGeom prst="rect">
              <a:avLst/>
            </a:prstGeom>
            <a:noFill/>
          </p:spPr>
          <p:txBody>
            <a:bodyPr wrap="none" rtlCol="0">
              <a:spAutoFit/>
            </a:bodyPr>
            <a:lstStyle/>
            <a:p>
              <a:pPr algn="r" defTabSz="914400" latinLnBrk="1">
                <a:defRPr/>
              </a:pPr>
              <a:r>
                <a:rPr lang="en-US" altLang="ko-KR" sz="1600" dirty="0">
                  <a:solidFill>
                    <a:srgbClr val="4472C4">
                      <a:lumMod val="75000"/>
                    </a:srgbClr>
                  </a:solidFill>
                  <a:latin typeface="Arial" panose="020B0604020202020204" pitchFamily="34" charset="0"/>
                  <a:ea typeface="나눔스퀘어 Bold" panose="020B0600000101010101" pitchFamily="50" charset="-127"/>
                  <a:cs typeface="Arial" panose="020B0604020202020204" pitchFamily="34" charset="0"/>
                </a:rPr>
                <a:t>Korea Institute of Science</a:t>
              </a:r>
            </a:p>
            <a:p>
              <a:pPr algn="r" defTabSz="914400" latinLnBrk="1">
                <a:defRPr/>
              </a:pPr>
              <a:r>
                <a:rPr lang="en-US" altLang="ko-KR" sz="1600" dirty="0">
                  <a:solidFill>
                    <a:srgbClr val="4472C4">
                      <a:lumMod val="75000"/>
                    </a:srgbClr>
                  </a:solidFill>
                  <a:latin typeface="Arial" panose="020B0604020202020204" pitchFamily="34" charset="0"/>
                  <a:ea typeface="나눔스퀘어 Bold" panose="020B0600000101010101" pitchFamily="50" charset="-127"/>
                  <a:cs typeface="Arial" panose="020B0604020202020204" pitchFamily="34" charset="0"/>
                </a:rPr>
                <a:t>and Technology Information</a:t>
              </a:r>
              <a:endParaRPr lang="ko-KR" altLang="en-US" sz="1600" dirty="0">
                <a:solidFill>
                  <a:srgbClr val="4472C4">
                    <a:lumMod val="75000"/>
                  </a:srgbClr>
                </a:solidFill>
                <a:latin typeface="Arial" panose="020B0604020202020204" pitchFamily="34" charset="0"/>
                <a:ea typeface="나눔스퀘어 Bold" panose="020B0600000101010101" pitchFamily="50" charset="-127"/>
                <a:cs typeface="Arial" panose="020B0604020202020204" pitchFamily="34" charset="0"/>
              </a:endParaRPr>
            </a:p>
          </p:txBody>
        </p:sp>
        <p:sp>
          <p:nvSpPr>
            <p:cNvPr id="14" name="TextBox 13"/>
            <p:cNvSpPr txBox="1"/>
            <p:nvPr/>
          </p:nvSpPr>
          <p:spPr>
            <a:xfrm>
              <a:off x="6831783" y="646582"/>
              <a:ext cx="2800767" cy="1938992"/>
            </a:xfrm>
            <a:prstGeom prst="rect">
              <a:avLst/>
            </a:prstGeom>
            <a:noFill/>
          </p:spPr>
          <p:txBody>
            <a:bodyPr wrap="none" rtlCol="0">
              <a:spAutoFit/>
            </a:bodyPr>
            <a:lstStyle/>
            <a:p>
              <a:pPr defTabSz="914400" latinLnBrk="1">
                <a:defRPr/>
              </a:pPr>
              <a:r>
                <a:rPr lang="en-US" altLang="ko-KR" sz="12000" b="1" dirty="0">
                  <a:solidFill>
                    <a:srgbClr val="4472C4">
                      <a:lumMod val="75000"/>
                    </a:srgbClr>
                  </a:solidFill>
                  <a:latin typeface="Agency FB" panose="020B0503020202020204" pitchFamily="34" charset="0"/>
                  <a:ea typeface="맑은 고딕" panose="020B0503020000020004" pitchFamily="50" charset="-127"/>
                </a:rPr>
                <a:t>KISTI</a:t>
              </a:r>
              <a:endParaRPr lang="ko-KR" altLang="en-US" sz="12000" b="1" dirty="0">
                <a:solidFill>
                  <a:srgbClr val="4472C4">
                    <a:lumMod val="75000"/>
                  </a:srgbClr>
                </a:solidFill>
                <a:latin typeface="Agency FB" panose="020B0503020202020204" pitchFamily="34" charset="0"/>
                <a:ea typeface="맑은 고딕" panose="020B0503020000020004" pitchFamily="50" charset="-127"/>
              </a:endParaRPr>
            </a:p>
          </p:txBody>
        </p:sp>
        <p:sp>
          <p:nvSpPr>
            <p:cNvPr id="8" name="TextBox 7">
              <a:extLst>
                <a:ext uri="{FF2B5EF4-FFF2-40B4-BE49-F238E27FC236}">
                  <a16:creationId xmlns:a16="http://schemas.microsoft.com/office/drawing/2014/main" id="{0C373CB1-7EBC-4101-AFB2-C98478F65995}"/>
                </a:ext>
              </a:extLst>
            </p:cNvPr>
            <p:cNvSpPr txBox="1"/>
            <p:nvPr/>
          </p:nvSpPr>
          <p:spPr>
            <a:xfrm>
              <a:off x="6816080" y="188640"/>
              <a:ext cx="1689886" cy="923330"/>
            </a:xfrm>
            <a:prstGeom prst="rect">
              <a:avLst/>
            </a:prstGeom>
            <a:noFill/>
          </p:spPr>
          <p:txBody>
            <a:bodyPr wrap="none" rtlCol="0">
              <a:spAutoFit/>
            </a:bodyPr>
            <a:lstStyle/>
            <a:p>
              <a:pPr defTabSz="914400" latinLnBrk="1">
                <a:defRPr/>
              </a:pPr>
              <a:r>
                <a:rPr lang="en-US" altLang="ko-KR" sz="5400" b="1" dirty="0">
                  <a:solidFill>
                    <a:srgbClr val="C00000">
                      <a:alpha val="75000"/>
                    </a:srgbClr>
                  </a:solidFill>
                  <a:latin typeface="Agency FB" panose="020B0503020202020204" pitchFamily="34" charset="0"/>
                  <a:ea typeface="맑은 고딕" panose="020B0503020000020004" pitchFamily="50" charset="-127"/>
                </a:rPr>
                <a:t>TRUST</a:t>
              </a:r>
              <a:endParaRPr lang="ko-KR" altLang="en-US" sz="5400" b="1" dirty="0">
                <a:solidFill>
                  <a:srgbClr val="C00000">
                    <a:alpha val="75000"/>
                  </a:srgbClr>
                </a:solidFill>
                <a:latin typeface="Agency FB" panose="020B0503020202020204" pitchFamily="34" charset="0"/>
                <a:ea typeface="맑은 고딕" panose="020B0503020000020004" pitchFamily="50" charset="-127"/>
              </a:endParaRPr>
            </a:p>
          </p:txBody>
        </p:sp>
      </p:grpSp>
    </p:spTree>
    <p:extLst>
      <p:ext uri="{BB962C8B-B14F-4D97-AF65-F5344CB8AC3E}">
        <p14:creationId xmlns:p14="http://schemas.microsoft.com/office/powerpoint/2010/main" val="359565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B666688F-0DEF-4607-88FA-21D9D973D13F}"/>
              </a:ext>
            </a:extLst>
          </p:cNvPr>
          <p:cNvSpPr>
            <a:spLocks noGrp="1"/>
          </p:cNvSpPr>
          <p:nvPr>
            <p:ph type="sldNum" sz="quarter" idx="12"/>
          </p:nvPr>
        </p:nvSpPr>
        <p:spPr/>
        <p:txBody>
          <a:bodyPr/>
          <a:lstStyle/>
          <a:p>
            <a:fld id="{634DECA5-6CD8-44AF-ACED-5DC73A540B1E}" type="slidenum">
              <a:rPr lang="ko-KR" altLang="en-US" smtClean="0"/>
              <a:t>8</a:t>
            </a:fld>
            <a:endParaRPr lang="ko-KR" altLang="en-US"/>
          </a:p>
        </p:txBody>
      </p:sp>
      <p:sp>
        <p:nvSpPr>
          <p:cNvPr id="2" name="제목 1">
            <a:extLst>
              <a:ext uri="{FF2B5EF4-FFF2-40B4-BE49-F238E27FC236}">
                <a16:creationId xmlns:a16="http://schemas.microsoft.com/office/drawing/2014/main" id="{65009179-AC90-4774-BF22-B87B6DE1DDAC}"/>
              </a:ext>
            </a:extLst>
          </p:cNvPr>
          <p:cNvSpPr>
            <a:spLocks noGrp="1"/>
          </p:cNvSpPr>
          <p:nvPr>
            <p:ph type="title"/>
          </p:nvPr>
        </p:nvSpPr>
        <p:spPr/>
        <p:txBody>
          <a:bodyPr/>
          <a:lstStyle/>
          <a:p>
            <a:r>
              <a:rPr lang="ko-KR" altLang="en-US"/>
              <a:t>머신러닝에 코딩에 필요한 필수 패키지 및 라이브러리</a:t>
            </a:r>
          </a:p>
        </p:txBody>
      </p:sp>
      <p:grpSp>
        <p:nvGrpSpPr>
          <p:cNvPr id="14" name="그룹 13">
            <a:extLst>
              <a:ext uri="{FF2B5EF4-FFF2-40B4-BE49-F238E27FC236}">
                <a16:creationId xmlns:a16="http://schemas.microsoft.com/office/drawing/2014/main" id="{4525B3F0-51A7-4976-ACB3-FD8AF9EDA7EC}"/>
              </a:ext>
            </a:extLst>
          </p:cNvPr>
          <p:cNvGrpSpPr/>
          <p:nvPr/>
        </p:nvGrpSpPr>
        <p:grpSpPr>
          <a:xfrm>
            <a:off x="444619" y="872378"/>
            <a:ext cx="11491442" cy="5241608"/>
            <a:chOff x="444619" y="872378"/>
            <a:chExt cx="11491442" cy="5241608"/>
          </a:xfrm>
        </p:grpSpPr>
        <p:sp>
          <p:nvSpPr>
            <p:cNvPr id="17" name="사각형: 둥근 모서리 16">
              <a:extLst>
                <a:ext uri="{FF2B5EF4-FFF2-40B4-BE49-F238E27FC236}">
                  <a16:creationId xmlns:a16="http://schemas.microsoft.com/office/drawing/2014/main" id="{73FF9B7C-D668-4505-A173-BF9B42A53C34}"/>
                </a:ext>
              </a:extLst>
            </p:cNvPr>
            <p:cNvSpPr/>
            <p:nvPr/>
          </p:nvSpPr>
          <p:spPr>
            <a:xfrm>
              <a:off x="3664580" y="872379"/>
              <a:ext cx="3092208" cy="25566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5C7E713-6832-425E-9F03-A20CD2064E45}"/>
                </a:ext>
              </a:extLst>
            </p:cNvPr>
            <p:cNvPicPr>
              <a:picLocks noChangeAspect="1"/>
            </p:cNvPicPr>
            <p:nvPr/>
          </p:nvPicPr>
          <p:blipFill rotWithShape="1">
            <a:blip r:embed="rId2"/>
            <a:srcRect l="-313" r="29035" b="75468"/>
            <a:stretch/>
          </p:blipFill>
          <p:spPr>
            <a:xfrm>
              <a:off x="607116" y="1000744"/>
              <a:ext cx="2767215" cy="537621"/>
            </a:xfrm>
            <a:prstGeom prst="rect">
              <a:avLst/>
            </a:prstGeom>
          </p:spPr>
        </p:pic>
        <p:pic>
          <p:nvPicPr>
            <p:cNvPr id="4" name="Picture 2" descr="Python, 데이터분석] 파이썬 판다스(Python Pandas), 시리즈(Series), 데이터프레임(Python Dataframe)">
              <a:extLst>
                <a:ext uri="{FF2B5EF4-FFF2-40B4-BE49-F238E27FC236}">
                  <a16:creationId xmlns:a16="http://schemas.microsoft.com/office/drawing/2014/main" id="{F218C501-F193-48F7-9C28-1CCFF1BE97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611" y="1824777"/>
              <a:ext cx="2446072" cy="12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Numpy Archives - Neuraspike">
              <a:extLst>
                <a:ext uri="{FF2B5EF4-FFF2-40B4-BE49-F238E27FC236}">
                  <a16:creationId xmlns:a16="http://schemas.microsoft.com/office/drawing/2014/main" id="{1AF0C963-B057-4CDF-80D8-458D26B8251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809" t="27549" r="7206" b="32449"/>
            <a:stretch/>
          </p:blipFill>
          <p:spPr bwMode="auto">
            <a:xfrm>
              <a:off x="4245078" y="915167"/>
              <a:ext cx="1610967" cy="6231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ips About Numpy Arrays – Predictive Hacks">
              <a:extLst>
                <a:ext uri="{FF2B5EF4-FFF2-40B4-BE49-F238E27FC236}">
                  <a16:creationId xmlns:a16="http://schemas.microsoft.com/office/drawing/2014/main" id="{6334D02B-C777-42BD-9D97-3BE5EFC980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8220" y="1830800"/>
              <a:ext cx="2284685" cy="12762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ython Matplotlib Exercise">
              <a:extLst>
                <a:ext uri="{FF2B5EF4-FFF2-40B4-BE49-F238E27FC236}">
                  <a16:creationId xmlns:a16="http://schemas.microsoft.com/office/drawing/2014/main" id="{53C33367-6BE1-4BAD-A5BC-7D9BF22531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149" r="2856"/>
            <a:stretch/>
          </p:blipFill>
          <p:spPr bwMode="auto">
            <a:xfrm>
              <a:off x="7274717" y="1465848"/>
              <a:ext cx="4274873" cy="1822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ython Matplotlib Exercise">
              <a:extLst>
                <a:ext uri="{FF2B5EF4-FFF2-40B4-BE49-F238E27FC236}">
                  <a16:creationId xmlns:a16="http://schemas.microsoft.com/office/drawing/2014/main" id="{94153328-AB1C-48F4-880D-1ED41423C7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652" t="688" r="34437" b="80012"/>
            <a:stretch/>
          </p:blipFill>
          <p:spPr bwMode="auto">
            <a:xfrm>
              <a:off x="8159798" y="957956"/>
              <a:ext cx="1668257" cy="45188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8B576870-6113-4E28-A5AA-449C62C7F33B}"/>
                </a:ext>
              </a:extLst>
            </p:cNvPr>
            <p:cNvPicPr>
              <a:picLocks noChangeAspect="1"/>
            </p:cNvPicPr>
            <p:nvPr/>
          </p:nvPicPr>
          <p:blipFill rotWithShape="1">
            <a:blip r:embed="rId7"/>
            <a:srcRect t="45086" r="34545"/>
            <a:stretch/>
          </p:blipFill>
          <p:spPr>
            <a:xfrm>
              <a:off x="579449" y="4077538"/>
              <a:ext cx="3708627" cy="1639785"/>
            </a:xfrm>
            <a:prstGeom prst="rect">
              <a:avLst/>
            </a:prstGeom>
          </p:spPr>
        </p:pic>
        <p:pic>
          <p:nvPicPr>
            <p:cNvPr id="13" name="그림 12">
              <a:extLst>
                <a:ext uri="{FF2B5EF4-FFF2-40B4-BE49-F238E27FC236}">
                  <a16:creationId xmlns:a16="http://schemas.microsoft.com/office/drawing/2014/main" id="{FF420DFD-3776-404B-8D8F-FC5F5E572192}"/>
                </a:ext>
              </a:extLst>
            </p:cNvPr>
            <p:cNvPicPr>
              <a:picLocks noChangeAspect="1"/>
            </p:cNvPicPr>
            <p:nvPr/>
          </p:nvPicPr>
          <p:blipFill rotWithShape="1">
            <a:blip r:embed="rId7"/>
            <a:srcRect l="919" t="15727" r="67677" b="73775"/>
            <a:stretch/>
          </p:blipFill>
          <p:spPr>
            <a:xfrm>
              <a:off x="918361" y="3657929"/>
              <a:ext cx="1890928" cy="333132"/>
            </a:xfrm>
            <a:prstGeom prst="rect">
              <a:avLst/>
            </a:prstGeom>
          </p:spPr>
        </p:pic>
        <p:pic>
          <p:nvPicPr>
            <p:cNvPr id="15" name="내용 개체 틀 8">
              <a:extLst>
                <a:ext uri="{FF2B5EF4-FFF2-40B4-BE49-F238E27FC236}">
                  <a16:creationId xmlns:a16="http://schemas.microsoft.com/office/drawing/2014/main" id="{8C45DF2D-961E-4E36-A09F-12FF1EA1A7E7}"/>
                </a:ext>
              </a:extLst>
            </p:cNvPr>
            <p:cNvPicPr>
              <a:picLocks noChangeAspect="1"/>
            </p:cNvPicPr>
            <p:nvPr/>
          </p:nvPicPr>
          <p:blipFill rotWithShape="1">
            <a:blip r:embed="rId8"/>
            <a:srcRect l="31754" r="16754" b="19053"/>
            <a:stretch/>
          </p:blipFill>
          <p:spPr>
            <a:xfrm>
              <a:off x="4783320" y="4387420"/>
              <a:ext cx="2310430" cy="1496133"/>
            </a:xfrm>
            <a:prstGeom prst="rect">
              <a:avLst/>
            </a:prstGeom>
          </p:spPr>
        </p:pic>
        <p:pic>
          <p:nvPicPr>
            <p:cNvPr id="6" name="그림 5">
              <a:extLst>
                <a:ext uri="{FF2B5EF4-FFF2-40B4-BE49-F238E27FC236}">
                  <a16:creationId xmlns:a16="http://schemas.microsoft.com/office/drawing/2014/main" id="{22463B53-A43E-4D5A-806C-89BBD0AFEEDC}"/>
                </a:ext>
              </a:extLst>
            </p:cNvPr>
            <p:cNvPicPr>
              <a:picLocks noChangeAspect="1"/>
            </p:cNvPicPr>
            <p:nvPr/>
          </p:nvPicPr>
          <p:blipFill>
            <a:blip r:embed="rId9"/>
            <a:stretch>
              <a:fillRect/>
            </a:stretch>
          </p:blipFill>
          <p:spPr>
            <a:xfrm>
              <a:off x="4799282" y="3730744"/>
              <a:ext cx="1666032" cy="387859"/>
            </a:xfrm>
            <a:prstGeom prst="rect">
              <a:avLst/>
            </a:prstGeom>
          </p:spPr>
        </p:pic>
        <p:pic>
          <p:nvPicPr>
            <p:cNvPr id="16" name="그림 15">
              <a:extLst>
                <a:ext uri="{FF2B5EF4-FFF2-40B4-BE49-F238E27FC236}">
                  <a16:creationId xmlns:a16="http://schemas.microsoft.com/office/drawing/2014/main" id="{5637F4F4-FF9D-44AD-8751-62855D38BACC}"/>
                </a:ext>
              </a:extLst>
            </p:cNvPr>
            <p:cNvPicPr>
              <a:picLocks noChangeAspect="1"/>
            </p:cNvPicPr>
            <p:nvPr/>
          </p:nvPicPr>
          <p:blipFill>
            <a:blip r:embed="rId10"/>
            <a:stretch>
              <a:fillRect/>
            </a:stretch>
          </p:blipFill>
          <p:spPr>
            <a:xfrm>
              <a:off x="6468964" y="3771810"/>
              <a:ext cx="1249572" cy="305728"/>
            </a:xfrm>
            <a:prstGeom prst="rect">
              <a:avLst/>
            </a:prstGeom>
          </p:spPr>
        </p:pic>
        <p:sp>
          <p:nvSpPr>
            <p:cNvPr id="18" name="사각형: 둥근 모서리 17">
              <a:extLst>
                <a:ext uri="{FF2B5EF4-FFF2-40B4-BE49-F238E27FC236}">
                  <a16:creationId xmlns:a16="http://schemas.microsoft.com/office/drawing/2014/main" id="{8D28AD1C-DA25-4A1B-BD70-52D3519FABAC}"/>
                </a:ext>
              </a:extLst>
            </p:cNvPr>
            <p:cNvSpPr/>
            <p:nvPr/>
          </p:nvSpPr>
          <p:spPr>
            <a:xfrm>
              <a:off x="6888247" y="872378"/>
              <a:ext cx="5047814" cy="25566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D4572F04-3312-42FF-AD81-812E1406BA3F}"/>
                </a:ext>
              </a:extLst>
            </p:cNvPr>
            <p:cNvSpPr/>
            <p:nvPr/>
          </p:nvSpPr>
          <p:spPr>
            <a:xfrm>
              <a:off x="450552" y="873568"/>
              <a:ext cx="3092208" cy="25566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9C5B5269-5E01-4150-B1E8-DC40193E9FA5}"/>
                </a:ext>
              </a:extLst>
            </p:cNvPr>
            <p:cNvSpPr/>
            <p:nvPr/>
          </p:nvSpPr>
          <p:spPr>
            <a:xfrm>
              <a:off x="444619" y="3557365"/>
              <a:ext cx="4029660" cy="25566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DEEC153C-D0B4-4382-90BD-47D5D309BB7F}"/>
                </a:ext>
              </a:extLst>
            </p:cNvPr>
            <p:cNvSpPr/>
            <p:nvPr/>
          </p:nvSpPr>
          <p:spPr>
            <a:xfrm>
              <a:off x="7835632" y="3608434"/>
              <a:ext cx="4100429" cy="25055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C8D076E6-35B1-44D9-BE76-B7DCF311D61C}"/>
                </a:ext>
              </a:extLst>
            </p:cNvPr>
            <p:cNvPicPr>
              <a:picLocks noChangeAspect="1"/>
            </p:cNvPicPr>
            <p:nvPr/>
          </p:nvPicPr>
          <p:blipFill>
            <a:blip r:embed="rId11"/>
            <a:stretch>
              <a:fillRect/>
            </a:stretch>
          </p:blipFill>
          <p:spPr>
            <a:xfrm>
              <a:off x="8024312" y="3939872"/>
              <a:ext cx="3911749" cy="1912361"/>
            </a:xfrm>
            <a:prstGeom prst="rect">
              <a:avLst/>
            </a:prstGeom>
          </p:spPr>
        </p:pic>
      </p:grpSp>
    </p:spTree>
    <p:extLst>
      <p:ext uri="{BB962C8B-B14F-4D97-AF65-F5344CB8AC3E}">
        <p14:creationId xmlns:p14="http://schemas.microsoft.com/office/powerpoint/2010/main" val="1313631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65D56886-8F14-4484-A92F-B05BF64731CD}"/>
              </a:ext>
            </a:extLst>
          </p:cNvPr>
          <p:cNvSpPr>
            <a:spLocks noGrp="1"/>
          </p:cNvSpPr>
          <p:nvPr>
            <p:ph type="sldNum" sz="quarter" idx="12"/>
          </p:nvPr>
        </p:nvSpPr>
        <p:spPr/>
        <p:txBody>
          <a:bodyPr/>
          <a:lstStyle/>
          <a:p>
            <a:fld id="{634DECA5-6CD8-44AF-ACED-5DC73A540B1E}" type="slidenum">
              <a:rPr lang="ko-KR" altLang="en-US" smtClean="0"/>
              <a:pPr/>
              <a:t>9</a:t>
            </a:fld>
            <a:endParaRPr lang="ko-KR" altLang="en-US"/>
          </a:p>
        </p:txBody>
      </p:sp>
      <p:sp>
        <p:nvSpPr>
          <p:cNvPr id="4" name="제목 3">
            <a:extLst>
              <a:ext uri="{FF2B5EF4-FFF2-40B4-BE49-F238E27FC236}">
                <a16:creationId xmlns:a16="http://schemas.microsoft.com/office/drawing/2014/main" id="{AE3F9038-6D20-482A-86DE-A51EAE1A4174}"/>
              </a:ext>
            </a:extLst>
          </p:cNvPr>
          <p:cNvSpPr>
            <a:spLocks noGrp="1"/>
          </p:cNvSpPr>
          <p:nvPr>
            <p:ph type="title"/>
          </p:nvPr>
        </p:nvSpPr>
        <p:spPr/>
        <p:txBody>
          <a:bodyPr/>
          <a:lstStyle/>
          <a:p>
            <a:r>
              <a:rPr lang="en-US" altLang="ko-KR"/>
              <a:t>Colab</a:t>
            </a:r>
            <a:endParaRPr lang="ko-KR" altLang="en-US"/>
          </a:p>
        </p:txBody>
      </p:sp>
      <p:sp>
        <p:nvSpPr>
          <p:cNvPr id="3" name="내용 개체 틀 2">
            <a:extLst>
              <a:ext uri="{FF2B5EF4-FFF2-40B4-BE49-F238E27FC236}">
                <a16:creationId xmlns:a16="http://schemas.microsoft.com/office/drawing/2014/main" id="{B81BD186-15D4-4F7D-A7F5-28114F209D6E}"/>
              </a:ext>
            </a:extLst>
          </p:cNvPr>
          <p:cNvSpPr>
            <a:spLocks noGrp="1"/>
          </p:cNvSpPr>
          <p:nvPr>
            <p:ph idx="1"/>
          </p:nvPr>
        </p:nvSpPr>
        <p:spPr/>
        <p:txBody>
          <a:bodyPr/>
          <a:lstStyle/>
          <a:p>
            <a:r>
              <a:rPr lang="ko-KR" altLang="en-US"/>
              <a:t>구글 검색창에 </a:t>
            </a:r>
            <a:r>
              <a:rPr lang="en-US" altLang="ko-KR"/>
              <a:t>colab </a:t>
            </a:r>
            <a:r>
              <a:rPr lang="ko-KR" altLang="en-US"/>
              <a:t>사이트를 찾는다</a:t>
            </a:r>
            <a:r>
              <a:rPr lang="en-US" altLang="ko-KR"/>
              <a:t>. </a:t>
            </a:r>
          </a:p>
          <a:p>
            <a:pPr lvl="1"/>
            <a:r>
              <a:rPr lang="ko-KR" altLang="en-US"/>
              <a:t>주소</a:t>
            </a:r>
            <a:r>
              <a:rPr lang="en-US" altLang="ko-KR"/>
              <a:t>: </a:t>
            </a:r>
            <a:r>
              <a:rPr lang="en-US" altLang="ko-KR">
                <a:hlinkClick r:id="rId2"/>
              </a:rPr>
              <a:t>https://colab.research.google.com/</a:t>
            </a:r>
            <a:endParaRPr lang="ko-KR" altLang="en-US"/>
          </a:p>
          <a:p>
            <a:pPr lvl="1"/>
            <a:r>
              <a:rPr lang="ko-KR" altLang="en-US"/>
              <a:t>코랩은 아나콘다 처럼 여러 패키지를 설치가 필요하지 않아서 편리하다</a:t>
            </a:r>
            <a:r>
              <a:rPr lang="en-US" altLang="ko-KR"/>
              <a:t>.</a:t>
            </a:r>
          </a:p>
          <a:p>
            <a:pPr lvl="1"/>
            <a:r>
              <a:rPr lang="en-US" altLang="ko-KR"/>
              <a:t>GPU</a:t>
            </a:r>
            <a:r>
              <a:rPr lang="ko-KR" altLang="en-US"/>
              <a:t>를 사용 가능하며</a:t>
            </a:r>
            <a:r>
              <a:rPr lang="en-US" altLang="ko-KR"/>
              <a:t>, </a:t>
            </a:r>
            <a:r>
              <a:rPr lang="ko-KR" altLang="en-US"/>
              <a:t>교육용으로 </a:t>
            </a:r>
            <a:r>
              <a:rPr lang="en-US" altLang="ko-KR"/>
              <a:t>10</a:t>
            </a:r>
            <a:r>
              <a:rPr lang="ko-KR" altLang="en-US"/>
              <a:t>분 정도 계산 시간이면 충분하다</a:t>
            </a:r>
            <a:r>
              <a:rPr lang="en-US" altLang="ko-KR"/>
              <a:t>. CPU</a:t>
            </a:r>
            <a:r>
              <a:rPr lang="ko-KR" altLang="en-US"/>
              <a:t>에서 계산을 해도 된다</a:t>
            </a:r>
            <a:r>
              <a:rPr lang="en-US" altLang="ko-KR"/>
              <a:t>.  </a:t>
            </a:r>
          </a:p>
          <a:p>
            <a:endParaRPr lang="ko-KR" altLang="en-US"/>
          </a:p>
        </p:txBody>
      </p:sp>
      <p:pic>
        <p:nvPicPr>
          <p:cNvPr id="5" name="Google Shape;138;p5">
            <a:extLst>
              <a:ext uri="{FF2B5EF4-FFF2-40B4-BE49-F238E27FC236}">
                <a16:creationId xmlns:a16="http://schemas.microsoft.com/office/drawing/2014/main" id="{F96B218B-F44D-4669-B790-B18750DAF67D}"/>
              </a:ext>
            </a:extLst>
          </p:cNvPr>
          <p:cNvPicPr preferRelativeResize="0"/>
          <p:nvPr/>
        </p:nvPicPr>
        <p:blipFill rotWithShape="1">
          <a:blip r:embed="rId3">
            <a:alphaModFix/>
          </a:blip>
          <a:srcRect l="17521" b="31833"/>
          <a:stretch/>
        </p:blipFill>
        <p:spPr>
          <a:xfrm>
            <a:off x="980401" y="2469345"/>
            <a:ext cx="5448973" cy="1850582"/>
          </a:xfrm>
          <a:prstGeom prst="rect">
            <a:avLst/>
          </a:prstGeom>
          <a:noFill/>
          <a:ln>
            <a:noFill/>
          </a:ln>
        </p:spPr>
      </p:pic>
      <p:grpSp>
        <p:nvGrpSpPr>
          <p:cNvPr id="6" name="그룹 5">
            <a:extLst>
              <a:ext uri="{FF2B5EF4-FFF2-40B4-BE49-F238E27FC236}">
                <a16:creationId xmlns:a16="http://schemas.microsoft.com/office/drawing/2014/main" id="{27F7C101-8901-4844-AC8C-36355C1B99B4}"/>
              </a:ext>
            </a:extLst>
          </p:cNvPr>
          <p:cNvGrpSpPr/>
          <p:nvPr/>
        </p:nvGrpSpPr>
        <p:grpSpPr>
          <a:xfrm>
            <a:off x="1066126" y="4459408"/>
            <a:ext cx="7715924" cy="1554261"/>
            <a:chOff x="1272009" y="3942213"/>
            <a:chExt cx="7404622" cy="1315131"/>
          </a:xfrm>
        </p:grpSpPr>
        <p:pic>
          <p:nvPicPr>
            <p:cNvPr id="7" name="object 4">
              <a:extLst>
                <a:ext uri="{FF2B5EF4-FFF2-40B4-BE49-F238E27FC236}">
                  <a16:creationId xmlns:a16="http://schemas.microsoft.com/office/drawing/2014/main" id="{786825DA-DEA9-4088-899F-1AA59674B945}"/>
                </a:ext>
              </a:extLst>
            </p:cNvPr>
            <p:cNvPicPr/>
            <p:nvPr/>
          </p:nvPicPr>
          <p:blipFill>
            <a:blip r:embed="rId4" cstate="print"/>
            <a:stretch>
              <a:fillRect/>
            </a:stretch>
          </p:blipFill>
          <p:spPr>
            <a:xfrm>
              <a:off x="1272009" y="4316971"/>
              <a:ext cx="2942501" cy="940373"/>
            </a:xfrm>
            <a:prstGeom prst="rect">
              <a:avLst/>
            </a:prstGeom>
          </p:spPr>
        </p:pic>
        <p:pic>
          <p:nvPicPr>
            <p:cNvPr id="8" name="object 6">
              <a:extLst>
                <a:ext uri="{FF2B5EF4-FFF2-40B4-BE49-F238E27FC236}">
                  <a16:creationId xmlns:a16="http://schemas.microsoft.com/office/drawing/2014/main" id="{B85C723C-B895-405B-9660-0B3414EC4B13}"/>
                </a:ext>
              </a:extLst>
            </p:cNvPr>
            <p:cNvPicPr/>
            <p:nvPr/>
          </p:nvPicPr>
          <p:blipFill>
            <a:blip r:embed="rId5" cstate="print"/>
            <a:stretch>
              <a:fillRect/>
            </a:stretch>
          </p:blipFill>
          <p:spPr>
            <a:xfrm>
              <a:off x="5237262" y="4417453"/>
              <a:ext cx="3439369" cy="812495"/>
            </a:xfrm>
            <a:prstGeom prst="rect">
              <a:avLst/>
            </a:prstGeom>
          </p:spPr>
        </p:pic>
        <p:sp>
          <p:nvSpPr>
            <p:cNvPr id="9" name="직사각형 8">
              <a:extLst>
                <a:ext uri="{FF2B5EF4-FFF2-40B4-BE49-F238E27FC236}">
                  <a16:creationId xmlns:a16="http://schemas.microsoft.com/office/drawing/2014/main" id="{AAA3952A-1978-4703-A7F0-C532B50F941C}"/>
                </a:ext>
              </a:extLst>
            </p:cNvPr>
            <p:cNvSpPr/>
            <p:nvPr/>
          </p:nvSpPr>
          <p:spPr>
            <a:xfrm>
              <a:off x="1340968" y="3942213"/>
              <a:ext cx="1299394" cy="276999"/>
            </a:xfrm>
            <a:prstGeom prst="rect">
              <a:avLst/>
            </a:prstGeom>
          </p:spPr>
          <p:txBody>
            <a:bodyPr wrap="none">
              <a:spAutoFit/>
            </a:bodyPr>
            <a:lstStyle/>
            <a:p>
              <a:r>
                <a:rPr lang="ko-KR" altLang="en-US" sz="1200">
                  <a:solidFill>
                    <a:srgbClr val="C00000"/>
                  </a:solidFill>
                  <a:latin typeface="나눔스퀘어" panose="020B0600000101010101" pitchFamily="50" charset="-127"/>
                  <a:ea typeface="나눔스퀘어" panose="020B0600000101010101" pitchFamily="50" charset="-127"/>
                </a:rPr>
                <a:t>파일</a:t>
              </a:r>
              <a:r>
                <a:rPr lang="en-US" altLang="ko-KR" sz="1200">
                  <a:solidFill>
                    <a:srgbClr val="C00000"/>
                  </a:solidFill>
                  <a:latin typeface="나눔스퀘어" panose="020B0600000101010101" pitchFamily="50" charset="-127"/>
                  <a:ea typeface="나눔스퀘어" panose="020B0600000101010101" pitchFamily="50" charset="-127"/>
                </a:rPr>
                <a:t>&gt; </a:t>
              </a:r>
              <a:r>
                <a:rPr lang="ko-KR" altLang="en-US" sz="1200">
                  <a:solidFill>
                    <a:srgbClr val="C00000"/>
                  </a:solidFill>
                  <a:latin typeface="나눔스퀘어" panose="020B0600000101010101" pitchFamily="50" charset="-127"/>
                  <a:ea typeface="나눔스퀘어" panose="020B0600000101010101" pitchFamily="50" charset="-127"/>
                </a:rPr>
                <a:t>새  노트 </a:t>
              </a:r>
              <a:endParaRPr lang="ko-KR" altLang="en-US" sz="1200">
                <a:latin typeface="나눔스퀘어" panose="020B0600000101010101" pitchFamily="50" charset="-127"/>
                <a:ea typeface="나눔스퀘어" panose="020B0600000101010101" pitchFamily="50" charset="-127"/>
              </a:endParaRPr>
            </a:p>
          </p:txBody>
        </p:sp>
        <p:sp>
          <p:nvSpPr>
            <p:cNvPr id="10" name="직사각형 9">
              <a:extLst>
                <a:ext uri="{FF2B5EF4-FFF2-40B4-BE49-F238E27FC236}">
                  <a16:creationId xmlns:a16="http://schemas.microsoft.com/office/drawing/2014/main" id="{BF041677-75AD-451D-B77A-02490A386519}"/>
                </a:ext>
              </a:extLst>
            </p:cNvPr>
            <p:cNvSpPr/>
            <p:nvPr/>
          </p:nvSpPr>
          <p:spPr>
            <a:xfrm>
              <a:off x="5036667" y="4000973"/>
              <a:ext cx="1715894" cy="276999"/>
            </a:xfrm>
            <a:prstGeom prst="rect">
              <a:avLst/>
            </a:prstGeom>
          </p:spPr>
          <p:txBody>
            <a:bodyPr wrap="square">
              <a:spAutoFit/>
            </a:bodyPr>
            <a:lstStyle/>
            <a:p>
              <a:pPr algn="ctr"/>
              <a:r>
                <a:rPr lang="en-US" altLang="ko-KR" sz="1200">
                  <a:solidFill>
                    <a:srgbClr val="C00000"/>
                  </a:solidFill>
                  <a:latin typeface="나눔스퀘어" panose="020B0600000101010101" pitchFamily="50" charset="-127"/>
                  <a:ea typeface="나눔스퀘어" panose="020B0600000101010101" pitchFamily="50" charset="-127"/>
                </a:rPr>
                <a:t>+</a:t>
              </a:r>
              <a:r>
                <a:rPr lang="ko-KR" altLang="en-US" sz="1200">
                  <a:solidFill>
                    <a:srgbClr val="C00000"/>
                  </a:solidFill>
                  <a:latin typeface="나눔스퀘어" panose="020B0600000101010101" pitchFamily="50" charset="-127"/>
                  <a:ea typeface="나눔스퀘어" panose="020B0600000101010101" pitchFamily="50" charset="-127"/>
                </a:rPr>
                <a:t>코드</a:t>
              </a:r>
              <a:r>
                <a:rPr lang="en-US" altLang="ko-KR" sz="1200">
                  <a:solidFill>
                    <a:srgbClr val="C00000"/>
                  </a:solidFill>
                  <a:latin typeface="나눔스퀘어" panose="020B0600000101010101" pitchFamily="50" charset="-127"/>
                  <a:ea typeface="나눔스퀘어" panose="020B0600000101010101" pitchFamily="50" charset="-127"/>
                </a:rPr>
                <a:t>/+</a:t>
              </a:r>
              <a:r>
                <a:rPr lang="ko-KR" altLang="en-US" sz="1200">
                  <a:solidFill>
                    <a:srgbClr val="C00000"/>
                  </a:solidFill>
                  <a:latin typeface="나눔스퀘어" panose="020B0600000101010101" pitchFamily="50" charset="-127"/>
                  <a:ea typeface="나눔스퀘어" panose="020B0600000101010101" pitchFamily="50" charset="-127"/>
                </a:rPr>
                <a:t>텍스트 </a:t>
              </a:r>
              <a:r>
                <a:rPr lang="en-US" altLang="ko-KR" sz="1200">
                  <a:solidFill>
                    <a:srgbClr val="C00000"/>
                  </a:solidFill>
                  <a:latin typeface="나눔스퀘어" panose="020B0600000101010101" pitchFamily="50" charset="-127"/>
                  <a:ea typeface="나눔스퀘어" panose="020B0600000101010101" pitchFamily="50" charset="-127"/>
                </a:rPr>
                <a:t>‘</a:t>
              </a:r>
              <a:r>
                <a:rPr lang="ko-KR" altLang="en-US" sz="1200">
                  <a:solidFill>
                    <a:srgbClr val="C00000"/>
                  </a:solidFill>
                  <a:latin typeface="나눔스퀘어" panose="020B0600000101010101" pitchFamily="50" charset="-127"/>
                  <a:ea typeface="나눔스퀘어" panose="020B0600000101010101" pitchFamily="50" charset="-127"/>
                </a:rPr>
                <a:t>셀‘</a:t>
              </a:r>
              <a:endParaRPr lang="ko-KR" altLang="en-US" sz="1200">
                <a:latin typeface="나눔스퀘어" panose="020B0600000101010101" pitchFamily="50" charset="-127"/>
                <a:ea typeface="나눔스퀘어" panose="020B0600000101010101" pitchFamily="50" charset="-127"/>
              </a:endParaRPr>
            </a:p>
          </p:txBody>
        </p:sp>
      </p:grpSp>
    </p:spTree>
    <p:extLst>
      <p:ext uri="{BB962C8B-B14F-4D97-AF65-F5344CB8AC3E}">
        <p14:creationId xmlns:p14="http://schemas.microsoft.com/office/powerpoint/2010/main" val="354808136"/>
      </p:ext>
    </p:extLst>
  </p:cSld>
  <p:clrMapOvr>
    <a:masterClrMapping/>
  </p:clrMapOvr>
</p:sld>
</file>

<file path=ppt/theme/theme1.xml><?xml version="1.0" encoding="utf-8"?>
<a:theme xmlns:a="http://schemas.openxmlformats.org/drawingml/2006/main" name="2_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Calibri Light"/>
        <a:ea typeface="나눔스퀘어 Bold"/>
        <a:cs typeface=""/>
      </a:majorFont>
      <a:minorFont>
        <a:latin typeface="Calibri"/>
        <a:ea typeface="나눔스퀘어"/>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6424</TotalTime>
  <Words>3027</Words>
  <Application>Microsoft Office PowerPoint</Application>
  <PresentationFormat>와이드스크린</PresentationFormat>
  <Paragraphs>464</Paragraphs>
  <Slides>71</Slides>
  <Notes>9</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71</vt:i4>
      </vt:variant>
    </vt:vector>
  </HeadingPairs>
  <TitlesOfParts>
    <vt:vector size="87" baseType="lpstr">
      <vt:lpstr>12롯데마트드림Bold</vt:lpstr>
      <vt:lpstr>12롯데마트드림Light</vt:lpstr>
      <vt:lpstr>12롯데마트드림Medium</vt:lpstr>
      <vt:lpstr>Noto Sans KR</vt:lpstr>
      <vt:lpstr>Spoqa Han Sans Neo Medium</vt:lpstr>
      <vt:lpstr>나눔스퀘어</vt:lpstr>
      <vt:lpstr>나눔스퀘어 Bold</vt:lpstr>
      <vt:lpstr>맑은 고딕</vt:lpstr>
      <vt:lpstr>함초롬바탕</vt:lpstr>
      <vt:lpstr>Agency FB</vt:lpstr>
      <vt:lpstr>Arial</vt:lpstr>
      <vt:lpstr>Calibri</vt:lpstr>
      <vt:lpstr>Courier New</vt:lpstr>
      <vt:lpstr>Lucida Sans Unicode</vt:lpstr>
      <vt:lpstr>Wingdings</vt:lpstr>
      <vt:lpstr>2_Office 테마</vt:lpstr>
      <vt:lpstr>Day1  딥러닝을 이용한 자연어 처리 입문 </vt:lpstr>
      <vt:lpstr>목차 </vt:lpstr>
      <vt:lpstr>자연어 처리를 배워야 하는 이유</vt:lpstr>
      <vt:lpstr>강의 목표와 활용법</vt:lpstr>
      <vt:lpstr>자연어 처리를 배우는 순서 (차근차근 하세요)</vt:lpstr>
      <vt:lpstr>참고도서</vt:lpstr>
      <vt:lpstr>NLP 모델들 </vt:lpstr>
      <vt:lpstr>머신러닝에 코딩에 필요한 필수 패키지 및 라이브러리</vt:lpstr>
      <vt:lpstr>Colab</vt:lpstr>
      <vt:lpstr>코랩에서 GPU 사용하기</vt:lpstr>
      <vt:lpstr>What is Pandas for Python?</vt:lpstr>
      <vt:lpstr>판다스 (Pandas) DataFrame : 2차원 데이터</vt:lpstr>
      <vt:lpstr>판다스 시리즈 실습 </vt:lpstr>
      <vt:lpstr>판다스 데이터프레임 </vt:lpstr>
      <vt:lpstr>판다스 데이터프레임 </vt:lpstr>
      <vt:lpstr>판다스 데이터프레임</vt:lpstr>
      <vt:lpstr>Pandas로 파일 읽고 쓰기 </vt:lpstr>
      <vt:lpstr>넘파이 (Numpy)</vt:lpstr>
      <vt:lpstr>넘파이 (Numpy)</vt:lpstr>
      <vt:lpstr>맷플롯립 (Matplotlib)</vt:lpstr>
      <vt:lpstr>Lecture 02   ANN에서 Deep Learning까지 </vt:lpstr>
      <vt:lpstr>제1차 AI 봄이 시작됨 (1958년~): 퍼셉트론 인공신경망 등장</vt:lpstr>
      <vt:lpstr>제2의 AI 봄이 시작됨 (1980~) : MLP(다층퍼셉트론)</vt:lpstr>
      <vt:lpstr>제3의 AI 봄이 시작됨 (2010 이후~) : 딥러닝 등장  </vt:lpstr>
      <vt:lpstr>GPU 컴퓨팅 파원는 AI 성공 요소</vt:lpstr>
      <vt:lpstr>1. 전처리(Preprocessing)</vt:lpstr>
      <vt:lpstr>1. 전처리(Preprocessing)</vt:lpstr>
      <vt:lpstr>2. 워드 임베딩 (Word Embedding)</vt:lpstr>
      <vt:lpstr>3. 모델링(Modeling)</vt:lpstr>
      <vt:lpstr>3. 모델링(Modeling)</vt:lpstr>
      <vt:lpstr>4. 컴파일(Compile)과 훈련(Training)</vt:lpstr>
      <vt:lpstr>4. 컴파일(Compile)과 훈련(Training)</vt:lpstr>
      <vt:lpstr>5. 평가(Evaluation)와 예측(Prediction)</vt:lpstr>
      <vt:lpstr>6. 모델의 저장(Save)과 로드(Load)</vt:lpstr>
      <vt:lpstr>Lecture 03  자연어 처리를 위한 텍스트 전처리</vt:lpstr>
      <vt:lpstr>영어 단어 토큰화의 표준 규칙 </vt:lpstr>
      <vt:lpstr>한국어는 영어보다 자연어 처리가 훨씬 어렵다</vt:lpstr>
      <vt:lpstr>한국어는 띄어쓰기</vt:lpstr>
      <vt:lpstr>한국어는 주어 생략은 물론 어순도 중요하지 않다.</vt:lpstr>
      <vt:lpstr>한국어는 형태소(Morpheme)로 토큰화한다.</vt:lpstr>
      <vt:lpstr>한글 형태소 분석 및 토큰화 (예제) </vt:lpstr>
      <vt:lpstr>텍스트 전처리 </vt:lpstr>
      <vt:lpstr>토큰화 </vt:lpstr>
      <vt:lpstr>토큰화 예제 : 텍스트를 단어 시퀀스로 토큰화 </vt:lpstr>
      <vt:lpstr>불용어(Stopword)</vt:lpstr>
      <vt:lpstr>정수 인코딩(Integer encoding)</vt:lpstr>
      <vt:lpstr>원-핫 인코딩(One-Hot encoding)</vt:lpstr>
      <vt:lpstr>원핫 인코딩의 한계</vt:lpstr>
      <vt:lpstr>Padding</vt:lpstr>
      <vt:lpstr>Lecture 04  자연어처리를 위한 텍스트 전처리 실습</vt:lpstr>
      <vt:lpstr>(실습) 파이썬 라이브러리 NLTK를 이용한 토큰화</vt:lpstr>
      <vt:lpstr>(실습) 케라스 텍스트 전처리</vt:lpstr>
      <vt:lpstr>(실습)케라스 패딩 </vt:lpstr>
      <vt:lpstr>Lecture 05  단어 임베딩 소개 및 Word2Vec 실습</vt:lpstr>
      <vt:lpstr>벡터화 (Vectorization)</vt:lpstr>
      <vt:lpstr>워드 임베딩이란 무엇인가?</vt:lpstr>
      <vt:lpstr>Word2Vec : Skip-gram 학습 방법 </vt:lpstr>
      <vt:lpstr>Word2Vec : CBoW 학습 이후   </vt:lpstr>
      <vt:lpstr>Word Embedding의 한계</vt:lpstr>
      <vt:lpstr>텍스트 데이터 불러오기 : 실습에 여러 번 사용 예정</vt:lpstr>
      <vt:lpstr>형태소 OKT 토큰화</vt:lpstr>
      <vt:lpstr>한글 형태소 OKT 토큰화 </vt:lpstr>
      <vt:lpstr>Lecture 06  텍스트 처리를 위한 딥러닝 분류 모델</vt:lpstr>
      <vt:lpstr>케라스를 이용해서 분류 문제를</vt:lpstr>
      <vt:lpstr>텍스트 임베딩과 신경망의 입출력 만드는 전략</vt:lpstr>
      <vt:lpstr>실습 : 코랩에서 Keras로 MLP 신경망 구현하기</vt:lpstr>
      <vt:lpstr>Keras로 MLP 분류 모델 </vt:lpstr>
      <vt:lpstr>Keras로 MLP 분류 모델 </vt:lpstr>
      <vt:lpstr>Keras로 MLP 분류 모델 </vt:lpstr>
      <vt:lpstr>실습 해보기 </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딥 러닝 자연어 처리 스터디 RNN에서 트랜스포머까지</dc:title>
  <dc:creator>USER</dc:creator>
  <cp:lastModifiedBy>admin</cp:lastModifiedBy>
  <cp:revision>504</cp:revision>
  <dcterms:created xsi:type="dcterms:W3CDTF">2019-11-13T07:01:23Z</dcterms:created>
  <dcterms:modified xsi:type="dcterms:W3CDTF">2025-02-25T07:25:56Z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C:\Users\USER\Desktop\RNN부터 트랜스포머까지.pptx</vt:lpwstr>
  </property>
</Properties>
</file>